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96" r:id="rId26"/>
    <p:sldId id="284" r:id="rId27"/>
    <p:sldId id="288" r:id="rId28"/>
    <p:sldId id="290" r:id="rId29"/>
    <p:sldId id="291" r:id="rId30"/>
    <p:sldId id="292" r:id="rId31"/>
    <p:sldId id="294" r:id="rId32"/>
    <p:sldId id="295" r:id="rId33"/>
    <p:sldId id="297" r:id="rId34"/>
    <p:sldId id="283" r:id="rId35"/>
    <p:sldId id="293" r:id="rId36"/>
    <p:sldId id="287" r:id="rId37"/>
    <p:sldId id="282" r:id="rId38"/>
    <p:sldId id="286" r:id="rId39"/>
    <p:sldId id="298" r:id="rId40"/>
    <p:sldId id="325" r:id="rId41"/>
    <p:sldId id="326" r:id="rId42"/>
    <p:sldId id="300" r:id="rId43"/>
    <p:sldId id="314" r:id="rId44"/>
    <p:sldId id="301" r:id="rId45"/>
    <p:sldId id="315" r:id="rId46"/>
    <p:sldId id="324" r:id="rId47"/>
    <p:sldId id="319" r:id="rId48"/>
    <p:sldId id="304" r:id="rId49"/>
    <p:sldId id="327" r:id="rId50"/>
    <p:sldId id="321" r:id="rId51"/>
    <p:sldId id="306" r:id="rId52"/>
    <p:sldId id="320" r:id="rId53"/>
    <p:sldId id="322" r:id="rId54"/>
    <p:sldId id="308" r:id="rId55"/>
    <p:sldId id="323" r:id="rId56"/>
    <p:sldId id="302" r:id="rId57"/>
    <p:sldId id="316" r:id="rId58"/>
    <p:sldId id="305" r:id="rId59"/>
    <p:sldId id="317" r:id="rId60"/>
    <p:sldId id="318" r:id="rId61"/>
    <p:sldId id="307" r:id="rId62"/>
    <p:sldId id="312" r:id="rId63"/>
    <p:sldId id="313" r:id="rId64"/>
    <p:sldId id="311" r:id="rId65"/>
    <p:sldId id="310" r:id="rId66"/>
    <p:sldId id="309" r:id="rId67"/>
    <p:sldId id="328" r:id="rId68"/>
    <p:sldId id="334" r:id="rId69"/>
    <p:sldId id="331" r:id="rId70"/>
    <p:sldId id="333" r:id="rId71"/>
    <p:sldId id="332" r:id="rId72"/>
    <p:sldId id="329" r:id="rId73"/>
    <p:sldId id="330" r:id="rId74"/>
    <p:sldId id="335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SEO Knowledge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3D-FC4E-8FC1-7E28368405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03D-FC4E-8FC1-7E28368405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03D-FC4E-8FC1-7E28368405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03D-FC4E-8FC1-7E28368405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Know what SEO is</c:v>
                </c:pt>
                <c:pt idx="1">
                  <c:v>Heard of it</c:v>
                </c:pt>
                <c:pt idx="2">
                  <c:v>Don't know what SEO is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0.79310000000000003</c:v>
                </c:pt>
                <c:pt idx="1">
                  <c:v>0.1724</c:v>
                </c:pt>
                <c:pt idx="2">
                  <c:v>3.4500000000000003E-2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B-564D-8D48-3D8D432E56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How many followers do you have on your most viewed social media account?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7A6-2F4E-BE9E-D2A8948B31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7A6-2F4E-BE9E-D2A8948B31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7A6-2F4E-BE9E-D2A8948B31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7A6-2F4E-BE9E-D2A8948B31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&gt;3000</c:v>
                </c:pt>
                <c:pt idx="1">
                  <c:v>&gt;1000</c:v>
                </c:pt>
                <c:pt idx="2">
                  <c:v>&lt;500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0.39</c:v>
                </c:pt>
                <c:pt idx="1">
                  <c:v>0.33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0A-EC4B-B4B2-EA89498F5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Wha was the higest amount of reactions you have recieved on a post so far?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B3A-6D4E-8727-AFD1023320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B3A-6D4E-8727-AFD1023320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B3A-6D4E-8727-AFD1023320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B3A-6D4E-8727-AFD1023320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&gt;3000</c:v>
                </c:pt>
                <c:pt idx="1">
                  <c:v>&gt;1000</c:v>
                </c:pt>
                <c:pt idx="2">
                  <c:v>&lt;500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0.44</c:v>
                </c:pt>
                <c:pt idx="1">
                  <c:v>0.33</c:v>
                </c:pt>
                <c:pt idx="2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01-874B-832B-701112E66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SEO</a:t>
            </a:r>
            <a:r>
              <a:rPr lang="en-US" baseline="0" dirty="0"/>
              <a:t> Usage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32-EE4B-89DD-297B73CEC7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32-EE4B-89DD-297B73CEC7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D32-EE4B-89DD-297B73CEC7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32-EE4B-89DD-297B73CEC7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Use SEO</c:v>
                </c:pt>
                <c:pt idx="1">
                  <c:v>Consider SEO</c:v>
                </c:pt>
                <c:pt idx="2">
                  <c:v>Used SEO in the past</c:v>
                </c:pt>
                <c:pt idx="3">
                  <c:v>Don't use SEO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0.6552</c:v>
                </c:pt>
                <c:pt idx="1">
                  <c:v>0.2414</c:v>
                </c:pt>
                <c:pt idx="2">
                  <c:v>3.4500000000000003E-2</c:v>
                </c:pt>
                <c:pt idx="3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49-6C49-9935-71E4938A8E3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Trust</a:t>
            </a:r>
            <a:r>
              <a:rPr lang="en-US" baseline="0" dirty="0"/>
              <a:t> in AI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FCC-3C4B-B0AE-C22BC77F70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FCC-3C4B-B0AE-C22BC77F70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FCC-3C4B-B0AE-C22BC77F70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FCC-3C4B-B0AE-C22BC77F70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Trust AI</c:v>
                </c:pt>
                <c:pt idx="1">
                  <c:v>Consider it</c:v>
                </c:pt>
                <c:pt idx="2">
                  <c:v>Not sure</c:v>
                </c:pt>
                <c:pt idx="3">
                  <c:v>Do not trust AI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0.62070000000000003</c:v>
                </c:pt>
                <c:pt idx="1">
                  <c:v>0.31030000000000002</c:v>
                </c:pt>
                <c:pt idx="2">
                  <c:v>6.9000000000000006E-2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BD-414B-8AFB-5DC912CB308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Provide</a:t>
            </a:r>
            <a:r>
              <a:rPr lang="en-US" baseline="0" dirty="0"/>
              <a:t>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C0-E145-A51C-2C494EDF2D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C0-E145-A51C-2C494EDF2D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C0-E145-A51C-2C494EDF2D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C0-E145-A51C-2C494EDF2D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Yes, provide data</c:v>
                </c:pt>
                <c:pt idx="1">
                  <c:v>Consider it</c:v>
                </c:pt>
                <c:pt idx="2">
                  <c:v>Uncertain</c:v>
                </c:pt>
                <c:pt idx="3">
                  <c:v>No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0.58620000000000005</c:v>
                </c:pt>
                <c:pt idx="1">
                  <c:v>3.4500000000000003E-2</c:v>
                </c:pt>
                <c:pt idx="2">
                  <c:v>0.31030000000000002</c:v>
                </c:pt>
                <c:pt idx="3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7-3D41-97CA-834371DBB21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If SEO was less expensive, could budget be approved for it?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6F-C940-87D8-380B59DE81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6F-C940-87D8-380B59DE81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6F-C940-87D8-380B59DE81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36F-C940-87D8-380B59DE81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FC-5241-B8D3-3B16C87548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Responsibility for Budget Management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781-8D42-9765-8CD0B21DED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781-8D42-9765-8CD0B21DED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781-8D42-9765-8CD0B21DED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781-8D42-9765-8CD0B21DED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Yes</c:v>
                </c:pt>
                <c:pt idx="1">
                  <c:v>In Consultation</c:v>
                </c:pt>
                <c:pt idx="2">
                  <c:v>No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0.5</c:v>
                </c:pt>
                <c:pt idx="1">
                  <c:v>0.35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88-AB41-896E-AA0261879F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Responsibility for Budget Management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A2-BD43-A048-62DF82F0FA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A2-BD43-A048-62DF82F0FA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A2-BD43-A048-62DF82F0FA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A2-BD43-A048-62DF82F0FA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Yes</c:v>
                </c:pt>
                <c:pt idx="1">
                  <c:v>In Consultation</c:v>
                </c:pt>
                <c:pt idx="2">
                  <c:v>No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0.5</c:v>
                </c:pt>
                <c:pt idx="1">
                  <c:v>0.35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A2-BD43-A048-62DF82F0F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What is your highest level of education?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4B-F24E-B0A8-AF97DDB62E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4B-F24E-B0A8-AF97DDB62E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4B-F24E-B0A8-AF97DDB62E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4B-F24E-B0A8-AF97DDB62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3"/>
                <c:pt idx="0">
                  <c:v>Bachelor</c:v>
                </c:pt>
                <c:pt idx="1">
                  <c:v>Master</c:v>
                </c:pt>
                <c:pt idx="2">
                  <c:v>PhD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0.22</c:v>
                </c:pt>
                <c:pt idx="1">
                  <c:v>0.67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0-854F-97FE-1422CE5D8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How frequently do you generate content on social media?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E97-C142-BD5E-3E9A32C4BF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E97-C142-BD5E-3E9A32C4BF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E97-C142-BD5E-3E9A32C4BF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E97-C142-BD5E-3E9A32C4BF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Daily</c:v>
                </c:pt>
                <c:pt idx="1">
                  <c:v>Weekly</c:v>
                </c:pt>
                <c:pt idx="2">
                  <c:v>Bi-Weekly</c:v>
                </c:pt>
                <c:pt idx="3">
                  <c:v>Monthly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0.28000000000000003</c:v>
                </c:pt>
                <c:pt idx="1">
                  <c:v>0.39</c:v>
                </c:pt>
                <c:pt idx="2">
                  <c:v>0.33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D5-7F4A-8E36-B29D56D5C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34BB2-8EDB-4A25-8337-7806F00251E2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59AF7F-4D14-42B8-ADC1-6EB402AB1256}">
      <dgm:prSet/>
      <dgm:spPr/>
      <dgm:t>
        <a:bodyPr/>
        <a:lstStyle/>
        <a:p>
          <a:r>
            <a:rPr lang="de-DE"/>
            <a:t>Vanity</a:t>
          </a:r>
          <a:endParaRPr lang="en-US"/>
        </a:p>
      </dgm:t>
    </dgm:pt>
    <dgm:pt modelId="{4EF4D9AB-E049-4586-B70C-FCD174BD7A62}" type="parTrans" cxnId="{9292D7A2-A482-43C4-BD4E-AFC56F9014ED}">
      <dgm:prSet/>
      <dgm:spPr/>
      <dgm:t>
        <a:bodyPr/>
        <a:lstStyle/>
        <a:p>
          <a:endParaRPr lang="en-US"/>
        </a:p>
      </dgm:t>
    </dgm:pt>
    <dgm:pt modelId="{7CCE9CEB-56A0-4C07-A0BD-2FD16CA3617F}" type="sibTrans" cxnId="{9292D7A2-A482-43C4-BD4E-AFC56F9014ED}">
      <dgm:prSet/>
      <dgm:spPr/>
      <dgm:t>
        <a:bodyPr/>
        <a:lstStyle/>
        <a:p>
          <a:endParaRPr lang="en-US"/>
        </a:p>
      </dgm:t>
    </dgm:pt>
    <dgm:pt modelId="{937C220F-F336-4413-BE61-A15C5DA46550}">
      <dgm:prSet/>
      <dgm:spPr/>
      <dgm:t>
        <a:bodyPr/>
        <a:lstStyle/>
        <a:p>
          <a:r>
            <a:rPr lang="de-DE"/>
            <a:t>Customer Interviews</a:t>
          </a:r>
          <a:endParaRPr lang="en-US"/>
        </a:p>
      </dgm:t>
    </dgm:pt>
    <dgm:pt modelId="{729BD7E3-0628-4BD1-AB74-0CB425492107}" type="parTrans" cxnId="{CC11D925-7D4B-4130-8784-FBD2D3AF0F13}">
      <dgm:prSet/>
      <dgm:spPr/>
      <dgm:t>
        <a:bodyPr/>
        <a:lstStyle/>
        <a:p>
          <a:endParaRPr lang="en-US"/>
        </a:p>
      </dgm:t>
    </dgm:pt>
    <dgm:pt modelId="{2A6517EA-D860-456F-B02A-A298374D0647}" type="sibTrans" cxnId="{CC11D925-7D4B-4130-8784-FBD2D3AF0F13}">
      <dgm:prSet/>
      <dgm:spPr/>
      <dgm:t>
        <a:bodyPr/>
        <a:lstStyle/>
        <a:p>
          <a:endParaRPr lang="en-US"/>
        </a:p>
      </dgm:t>
    </dgm:pt>
    <dgm:pt modelId="{98F6003B-1B97-4E34-9794-B6E495EBA76A}">
      <dgm:prSet/>
      <dgm:spPr/>
      <dgm:t>
        <a:bodyPr/>
        <a:lstStyle/>
        <a:p>
          <a:r>
            <a:rPr lang="de-DE" dirty="0"/>
            <a:t>Business Model </a:t>
          </a:r>
          <a:r>
            <a:rPr lang="de-DE" dirty="0" err="1"/>
            <a:t>Canvas</a:t>
          </a:r>
          <a:endParaRPr lang="en-US" dirty="0"/>
        </a:p>
      </dgm:t>
    </dgm:pt>
    <dgm:pt modelId="{BE91B3D3-52F9-49BB-B515-7E69FDEEC3D6}" type="parTrans" cxnId="{B140D09C-9219-4CF9-893E-D696FD0AEDC4}">
      <dgm:prSet/>
      <dgm:spPr/>
      <dgm:t>
        <a:bodyPr/>
        <a:lstStyle/>
        <a:p>
          <a:endParaRPr lang="en-US"/>
        </a:p>
      </dgm:t>
    </dgm:pt>
    <dgm:pt modelId="{BD289DB2-9814-4F7B-94AD-4D1F66A2BBBB}" type="sibTrans" cxnId="{B140D09C-9219-4CF9-893E-D696FD0AEDC4}">
      <dgm:prSet/>
      <dgm:spPr/>
      <dgm:t>
        <a:bodyPr/>
        <a:lstStyle/>
        <a:p>
          <a:endParaRPr lang="en-US"/>
        </a:p>
      </dgm:t>
    </dgm:pt>
    <dgm:pt modelId="{6E62FDA1-BB1C-4A6E-B62C-C347503F3FF9}">
      <dgm:prSet/>
      <dgm:spPr/>
      <dgm:t>
        <a:bodyPr/>
        <a:lstStyle/>
        <a:p>
          <a:r>
            <a:rPr lang="de-DE"/>
            <a:t>Enlightning</a:t>
          </a:r>
          <a:endParaRPr lang="en-US"/>
        </a:p>
      </dgm:t>
    </dgm:pt>
    <dgm:pt modelId="{34CD3C55-46F0-4143-B975-F53A72D5E641}" type="parTrans" cxnId="{F62D63A4-6957-4C3F-BD8D-6454F8C9D3D4}">
      <dgm:prSet/>
      <dgm:spPr/>
      <dgm:t>
        <a:bodyPr/>
        <a:lstStyle/>
        <a:p>
          <a:endParaRPr lang="en-US"/>
        </a:p>
      </dgm:t>
    </dgm:pt>
    <dgm:pt modelId="{7BF10B5B-7C93-4463-8BB2-1328AACDB9D4}" type="sibTrans" cxnId="{F62D63A4-6957-4C3F-BD8D-6454F8C9D3D4}">
      <dgm:prSet/>
      <dgm:spPr/>
      <dgm:t>
        <a:bodyPr/>
        <a:lstStyle/>
        <a:p>
          <a:endParaRPr lang="en-US"/>
        </a:p>
      </dgm:t>
    </dgm:pt>
    <dgm:pt modelId="{2072240A-C637-46CA-B2C3-48C279574820}">
      <dgm:prSet/>
      <dgm:spPr/>
      <dgm:t>
        <a:bodyPr/>
        <a:lstStyle/>
        <a:p>
          <a:r>
            <a:rPr lang="de-DE"/>
            <a:t>Surveys</a:t>
          </a:r>
          <a:endParaRPr lang="en-US"/>
        </a:p>
      </dgm:t>
    </dgm:pt>
    <dgm:pt modelId="{1F9325B3-6927-42EA-8B98-867FAE23543F}" type="parTrans" cxnId="{F286F53D-BB55-4DC7-9609-C60D2E398AC1}">
      <dgm:prSet/>
      <dgm:spPr/>
      <dgm:t>
        <a:bodyPr/>
        <a:lstStyle/>
        <a:p>
          <a:endParaRPr lang="en-US"/>
        </a:p>
      </dgm:t>
    </dgm:pt>
    <dgm:pt modelId="{9D1ED35D-3A1A-4079-A357-1E6AA4D806B5}" type="sibTrans" cxnId="{F286F53D-BB55-4DC7-9609-C60D2E398AC1}">
      <dgm:prSet/>
      <dgm:spPr/>
      <dgm:t>
        <a:bodyPr/>
        <a:lstStyle/>
        <a:p>
          <a:endParaRPr lang="en-US"/>
        </a:p>
      </dgm:t>
    </dgm:pt>
    <dgm:pt modelId="{BC7A8A44-0500-4D86-9EB6-5F72A70B257C}">
      <dgm:prSet/>
      <dgm:spPr/>
      <dgm:t>
        <a:bodyPr/>
        <a:lstStyle/>
        <a:p>
          <a:r>
            <a:rPr lang="de-DE"/>
            <a:t>Landing Page</a:t>
          </a:r>
          <a:endParaRPr lang="en-US"/>
        </a:p>
      </dgm:t>
    </dgm:pt>
    <dgm:pt modelId="{8DF5B531-9DA5-4540-8D7C-93E2577EE279}" type="parTrans" cxnId="{CFFF6AE6-A5F4-414F-8FB9-6F080AD01E39}">
      <dgm:prSet/>
      <dgm:spPr/>
      <dgm:t>
        <a:bodyPr/>
        <a:lstStyle/>
        <a:p>
          <a:endParaRPr lang="en-US"/>
        </a:p>
      </dgm:t>
    </dgm:pt>
    <dgm:pt modelId="{86705297-A329-4133-8A34-334EA8B66014}" type="sibTrans" cxnId="{CFFF6AE6-A5F4-414F-8FB9-6F080AD01E39}">
      <dgm:prSet/>
      <dgm:spPr/>
      <dgm:t>
        <a:bodyPr/>
        <a:lstStyle/>
        <a:p>
          <a:endParaRPr lang="en-US"/>
        </a:p>
      </dgm:t>
    </dgm:pt>
    <dgm:pt modelId="{38A65C33-FE79-40B9-B494-DEFC725B4EE8}">
      <dgm:prSet/>
      <dgm:spPr/>
      <dgm:t>
        <a:bodyPr/>
        <a:lstStyle/>
        <a:p>
          <a:r>
            <a:rPr lang="de-DE"/>
            <a:t>Cold calls/emails</a:t>
          </a:r>
          <a:endParaRPr lang="en-US"/>
        </a:p>
      </dgm:t>
    </dgm:pt>
    <dgm:pt modelId="{FE4ACADA-B083-4A8B-A910-918A98A9C8B7}" type="parTrans" cxnId="{83AE6651-B91E-45A1-B16F-4184A0DD0136}">
      <dgm:prSet/>
      <dgm:spPr/>
      <dgm:t>
        <a:bodyPr/>
        <a:lstStyle/>
        <a:p>
          <a:endParaRPr lang="en-US"/>
        </a:p>
      </dgm:t>
    </dgm:pt>
    <dgm:pt modelId="{F45E51A2-7985-460C-93AC-786A3FE37D69}" type="sibTrans" cxnId="{83AE6651-B91E-45A1-B16F-4184A0DD0136}">
      <dgm:prSet/>
      <dgm:spPr/>
      <dgm:t>
        <a:bodyPr/>
        <a:lstStyle/>
        <a:p>
          <a:endParaRPr lang="en-US"/>
        </a:p>
      </dgm:t>
    </dgm:pt>
    <dgm:pt modelId="{453FB4D8-9C29-40B2-8129-D4A4C7CB1204}">
      <dgm:prSet/>
      <dgm:spPr/>
      <dgm:t>
        <a:bodyPr/>
        <a:lstStyle/>
        <a:p>
          <a:r>
            <a:rPr lang="de-DE"/>
            <a:t>Persona</a:t>
          </a:r>
          <a:endParaRPr lang="en-US"/>
        </a:p>
      </dgm:t>
    </dgm:pt>
    <dgm:pt modelId="{413EE74C-C391-4E2E-B322-A0D83BACAE50}" type="parTrans" cxnId="{504863F5-7104-4DD2-9D4C-1010F2A5B7AF}">
      <dgm:prSet/>
      <dgm:spPr/>
      <dgm:t>
        <a:bodyPr/>
        <a:lstStyle/>
        <a:p>
          <a:endParaRPr lang="en-US"/>
        </a:p>
      </dgm:t>
    </dgm:pt>
    <dgm:pt modelId="{E10CA445-8471-4EDC-A24A-23207B3653A2}" type="sibTrans" cxnId="{504863F5-7104-4DD2-9D4C-1010F2A5B7AF}">
      <dgm:prSet/>
      <dgm:spPr/>
      <dgm:t>
        <a:bodyPr/>
        <a:lstStyle/>
        <a:p>
          <a:endParaRPr lang="en-US"/>
        </a:p>
      </dgm:t>
    </dgm:pt>
    <dgm:pt modelId="{5531A2F6-B281-42C3-9A72-253977EF6F2D}">
      <dgm:prSet/>
      <dgm:spPr/>
      <dgm:t>
        <a:bodyPr/>
        <a:lstStyle/>
        <a:p>
          <a:r>
            <a:rPr lang="de-DE"/>
            <a:t>A ton of research</a:t>
          </a:r>
          <a:endParaRPr lang="en-US"/>
        </a:p>
      </dgm:t>
    </dgm:pt>
    <dgm:pt modelId="{C5E6F4DB-7549-4851-B27C-BE0C60D3E5B1}" type="parTrans" cxnId="{350408E7-2062-4C98-AEDA-7B9F787D88EC}">
      <dgm:prSet/>
      <dgm:spPr/>
      <dgm:t>
        <a:bodyPr/>
        <a:lstStyle/>
        <a:p>
          <a:endParaRPr lang="en-US"/>
        </a:p>
      </dgm:t>
    </dgm:pt>
    <dgm:pt modelId="{E60DBB79-5EDA-4563-B1F3-A2C2A1A7DB3A}" type="sibTrans" cxnId="{350408E7-2062-4C98-AEDA-7B9F787D88EC}">
      <dgm:prSet/>
      <dgm:spPr/>
      <dgm:t>
        <a:bodyPr/>
        <a:lstStyle/>
        <a:p>
          <a:endParaRPr lang="en-US"/>
        </a:p>
      </dgm:t>
    </dgm:pt>
    <dgm:pt modelId="{D34504C7-4185-414B-A86B-CCBFD7CDE026}">
      <dgm:prSet/>
      <dgm:spPr/>
      <dgm:t>
        <a:bodyPr/>
        <a:lstStyle/>
        <a:p>
          <a:r>
            <a:rPr lang="de-DE"/>
            <a:t>Under construction</a:t>
          </a:r>
          <a:endParaRPr lang="en-US"/>
        </a:p>
      </dgm:t>
    </dgm:pt>
    <dgm:pt modelId="{0D9CA309-CDC6-4CB2-89DA-BCEA2E9AA4A3}" type="parTrans" cxnId="{39C676CC-94BB-40D7-BA5A-0DE74AF29705}">
      <dgm:prSet/>
      <dgm:spPr/>
      <dgm:t>
        <a:bodyPr/>
        <a:lstStyle/>
        <a:p>
          <a:endParaRPr lang="en-US"/>
        </a:p>
      </dgm:t>
    </dgm:pt>
    <dgm:pt modelId="{B2D2EE6F-54E9-4B3A-A001-8C76E806C87E}" type="sibTrans" cxnId="{39C676CC-94BB-40D7-BA5A-0DE74AF29705}">
      <dgm:prSet/>
      <dgm:spPr/>
      <dgm:t>
        <a:bodyPr/>
        <a:lstStyle/>
        <a:p>
          <a:endParaRPr lang="en-US"/>
        </a:p>
      </dgm:t>
    </dgm:pt>
    <dgm:pt modelId="{444F6298-4284-4711-B969-87C8C4155EA8}">
      <dgm:prSet/>
      <dgm:spPr/>
      <dgm:t>
        <a:bodyPr/>
        <a:lstStyle/>
        <a:p>
          <a:r>
            <a:rPr lang="de-DE"/>
            <a:t>Wizard of Oz</a:t>
          </a:r>
          <a:endParaRPr lang="en-US"/>
        </a:p>
      </dgm:t>
    </dgm:pt>
    <dgm:pt modelId="{D5E1F3F0-D903-4F5B-A4B0-791A224F2F08}" type="parTrans" cxnId="{C5D23F14-5826-4447-8CDD-14448234B3A0}">
      <dgm:prSet/>
      <dgm:spPr/>
      <dgm:t>
        <a:bodyPr/>
        <a:lstStyle/>
        <a:p>
          <a:endParaRPr lang="en-US"/>
        </a:p>
      </dgm:t>
    </dgm:pt>
    <dgm:pt modelId="{AFDFC1E6-1911-4C60-BAFB-2612F9F969C9}" type="sibTrans" cxnId="{C5D23F14-5826-4447-8CDD-14448234B3A0}">
      <dgm:prSet/>
      <dgm:spPr/>
      <dgm:t>
        <a:bodyPr/>
        <a:lstStyle/>
        <a:p>
          <a:endParaRPr lang="en-US"/>
        </a:p>
      </dgm:t>
    </dgm:pt>
    <dgm:pt modelId="{0D304F75-6122-EF47-9462-ED2B3E87A950}">
      <dgm:prSet/>
      <dgm:spPr/>
      <dgm:t>
        <a:bodyPr/>
        <a:lstStyle/>
        <a:p>
          <a:r>
            <a:rPr lang="en-US" dirty="0"/>
            <a:t>Customer Journey Map</a:t>
          </a:r>
        </a:p>
      </dgm:t>
    </dgm:pt>
    <dgm:pt modelId="{363E5488-B456-CA44-848B-5DBAC238E1F1}" type="parTrans" cxnId="{D18DA81C-C2CE-3349-A48F-F8352B7C9F20}">
      <dgm:prSet/>
      <dgm:spPr/>
    </dgm:pt>
    <dgm:pt modelId="{9F4CBEB9-4A1C-F941-9493-49B59D119729}" type="sibTrans" cxnId="{D18DA81C-C2CE-3349-A48F-F8352B7C9F20}">
      <dgm:prSet/>
      <dgm:spPr/>
    </dgm:pt>
    <dgm:pt modelId="{F4CC28E3-6E26-F54F-81C4-FFB0249ABAF3}">
      <dgm:prSet/>
      <dgm:spPr/>
      <dgm:t>
        <a:bodyPr/>
        <a:lstStyle/>
        <a:p>
          <a:r>
            <a:rPr lang="en-US" dirty="0"/>
            <a:t>ARRR</a:t>
          </a:r>
        </a:p>
      </dgm:t>
    </dgm:pt>
    <dgm:pt modelId="{FD450F5F-7685-454F-BE49-859643D0950F}" type="parTrans" cxnId="{1FD0BC47-D022-5C4E-BEC1-98E3280D3B97}">
      <dgm:prSet/>
      <dgm:spPr/>
    </dgm:pt>
    <dgm:pt modelId="{260C2F94-7963-7442-8834-32823DB9A9BC}" type="sibTrans" cxnId="{1FD0BC47-D022-5C4E-BEC1-98E3280D3B97}">
      <dgm:prSet/>
      <dgm:spPr/>
    </dgm:pt>
    <dgm:pt modelId="{CA12D5DF-27D3-5F48-A0A1-F5FB7A80DBDD}" type="pres">
      <dgm:prSet presAssocID="{57934BB2-8EDB-4A25-8337-7806F00251E2}" presName="Name0" presStyleCnt="0">
        <dgm:presLayoutVars>
          <dgm:dir/>
          <dgm:animLvl val="lvl"/>
          <dgm:resizeHandles val="exact"/>
        </dgm:presLayoutVars>
      </dgm:prSet>
      <dgm:spPr/>
    </dgm:pt>
    <dgm:pt modelId="{07F68942-0E50-6B48-A0F3-4DC29AD2F379}" type="pres">
      <dgm:prSet presAssocID="{3859AF7F-4D14-42B8-ADC1-6EB402AB1256}" presName="composite" presStyleCnt="0"/>
      <dgm:spPr/>
    </dgm:pt>
    <dgm:pt modelId="{9B05319F-585D-DA42-84E8-64DFF8906D08}" type="pres">
      <dgm:prSet presAssocID="{3859AF7F-4D14-42B8-ADC1-6EB402AB125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9965AC9-32B3-2049-ABDF-D1DDC4BE34EC}" type="pres">
      <dgm:prSet presAssocID="{3859AF7F-4D14-42B8-ADC1-6EB402AB1256}" presName="desTx" presStyleLbl="alignAccFollowNode1" presStyleIdx="0" presStyleCnt="3">
        <dgm:presLayoutVars>
          <dgm:bulletEnabled val="1"/>
        </dgm:presLayoutVars>
      </dgm:prSet>
      <dgm:spPr/>
    </dgm:pt>
    <dgm:pt modelId="{FF29931B-4370-9941-AB28-2211FA2BD46D}" type="pres">
      <dgm:prSet presAssocID="{7CCE9CEB-56A0-4C07-A0BD-2FD16CA3617F}" presName="space" presStyleCnt="0"/>
      <dgm:spPr/>
    </dgm:pt>
    <dgm:pt modelId="{E21F6FF9-1595-D746-9179-8CCC41E3CD18}" type="pres">
      <dgm:prSet presAssocID="{6E62FDA1-BB1C-4A6E-B62C-C347503F3FF9}" presName="composite" presStyleCnt="0"/>
      <dgm:spPr/>
    </dgm:pt>
    <dgm:pt modelId="{492A2F1F-C68F-4542-85B9-7E378DF49F64}" type="pres">
      <dgm:prSet presAssocID="{6E62FDA1-BB1C-4A6E-B62C-C347503F3FF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0BAA34A-388F-C04C-90EB-DCC40F21FB33}" type="pres">
      <dgm:prSet presAssocID="{6E62FDA1-BB1C-4A6E-B62C-C347503F3FF9}" presName="desTx" presStyleLbl="alignAccFollowNode1" presStyleIdx="1" presStyleCnt="3">
        <dgm:presLayoutVars>
          <dgm:bulletEnabled val="1"/>
        </dgm:presLayoutVars>
      </dgm:prSet>
      <dgm:spPr/>
    </dgm:pt>
    <dgm:pt modelId="{389475FC-B983-AF4F-8CD5-BBF6F420F72C}" type="pres">
      <dgm:prSet presAssocID="{7BF10B5B-7C93-4463-8BB2-1328AACDB9D4}" presName="space" presStyleCnt="0"/>
      <dgm:spPr/>
    </dgm:pt>
    <dgm:pt modelId="{4E0EE671-93C5-D240-9438-B2992B0644EB}" type="pres">
      <dgm:prSet presAssocID="{D34504C7-4185-414B-A86B-CCBFD7CDE026}" presName="composite" presStyleCnt="0"/>
      <dgm:spPr/>
    </dgm:pt>
    <dgm:pt modelId="{03439361-A465-114B-A0A5-9FB4030A9E8C}" type="pres">
      <dgm:prSet presAssocID="{D34504C7-4185-414B-A86B-CCBFD7CDE02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48A451F-08CA-D341-8C05-0E603562A3D2}" type="pres">
      <dgm:prSet presAssocID="{D34504C7-4185-414B-A86B-CCBFD7CDE02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D23F14-5826-4447-8CDD-14448234B3A0}" srcId="{D34504C7-4185-414B-A86B-CCBFD7CDE026}" destId="{444F6298-4284-4711-B969-87C8C4155EA8}" srcOrd="0" destOrd="0" parTransId="{D5E1F3F0-D903-4F5B-A4B0-791A224F2F08}" sibTransId="{AFDFC1E6-1911-4C60-BAFB-2612F9F969C9}"/>
    <dgm:cxn modelId="{879F631A-1BC2-F54D-B2A2-C748BDB8AC39}" type="presOf" srcId="{F4CC28E3-6E26-F54F-81C4-FFB0249ABAF3}" destId="{29965AC9-32B3-2049-ABDF-D1DDC4BE34EC}" srcOrd="0" destOrd="3" presId="urn:microsoft.com/office/officeart/2005/8/layout/hList1"/>
    <dgm:cxn modelId="{D18DA81C-C2CE-3349-A48F-F8352B7C9F20}" srcId="{3859AF7F-4D14-42B8-ADC1-6EB402AB1256}" destId="{0D304F75-6122-EF47-9462-ED2B3E87A950}" srcOrd="2" destOrd="0" parTransId="{363E5488-B456-CA44-848B-5DBAC238E1F1}" sibTransId="{9F4CBEB9-4A1C-F941-9493-49B59D119729}"/>
    <dgm:cxn modelId="{C96ED123-9677-8443-9B96-E13D2445345C}" type="presOf" srcId="{3859AF7F-4D14-42B8-ADC1-6EB402AB1256}" destId="{9B05319F-585D-DA42-84E8-64DFF8906D08}" srcOrd="0" destOrd="0" presId="urn:microsoft.com/office/officeart/2005/8/layout/hList1"/>
    <dgm:cxn modelId="{CC11D925-7D4B-4130-8784-FBD2D3AF0F13}" srcId="{3859AF7F-4D14-42B8-ADC1-6EB402AB1256}" destId="{937C220F-F336-4413-BE61-A15C5DA46550}" srcOrd="0" destOrd="0" parTransId="{729BD7E3-0628-4BD1-AB74-0CB425492107}" sibTransId="{2A6517EA-D860-456F-B02A-A298374D0647}"/>
    <dgm:cxn modelId="{674F752D-9747-CD4D-AA48-C48006A96671}" type="presOf" srcId="{D34504C7-4185-414B-A86B-CCBFD7CDE026}" destId="{03439361-A465-114B-A0A5-9FB4030A9E8C}" srcOrd="0" destOrd="0" presId="urn:microsoft.com/office/officeart/2005/8/layout/hList1"/>
    <dgm:cxn modelId="{474E3F2E-526D-A040-8FFA-A8076D493BE2}" type="presOf" srcId="{BC7A8A44-0500-4D86-9EB6-5F72A70B257C}" destId="{D0BAA34A-388F-C04C-90EB-DCC40F21FB33}" srcOrd="0" destOrd="1" presId="urn:microsoft.com/office/officeart/2005/8/layout/hList1"/>
    <dgm:cxn modelId="{F286F53D-BB55-4DC7-9609-C60D2E398AC1}" srcId="{6E62FDA1-BB1C-4A6E-B62C-C347503F3FF9}" destId="{2072240A-C637-46CA-B2C3-48C279574820}" srcOrd="0" destOrd="0" parTransId="{1F9325B3-6927-42EA-8B98-867FAE23543F}" sibTransId="{9D1ED35D-3A1A-4079-A357-1E6AA4D806B5}"/>
    <dgm:cxn modelId="{1FD0BC47-D022-5C4E-BEC1-98E3280D3B97}" srcId="{3859AF7F-4D14-42B8-ADC1-6EB402AB1256}" destId="{F4CC28E3-6E26-F54F-81C4-FFB0249ABAF3}" srcOrd="3" destOrd="0" parTransId="{FD450F5F-7685-454F-BE49-859643D0950F}" sibTransId="{260C2F94-7963-7442-8834-32823DB9A9BC}"/>
    <dgm:cxn modelId="{83AE6651-B91E-45A1-B16F-4184A0DD0136}" srcId="{6E62FDA1-BB1C-4A6E-B62C-C347503F3FF9}" destId="{38A65C33-FE79-40B9-B494-DEFC725B4EE8}" srcOrd="2" destOrd="0" parTransId="{FE4ACADA-B083-4A8B-A910-918A98A9C8B7}" sibTransId="{F45E51A2-7985-460C-93AC-786A3FE37D69}"/>
    <dgm:cxn modelId="{A1190859-62BA-2E45-99ED-A0E081CFF0F7}" type="presOf" srcId="{57934BB2-8EDB-4A25-8337-7806F00251E2}" destId="{CA12D5DF-27D3-5F48-A0A1-F5FB7A80DBDD}" srcOrd="0" destOrd="0" presId="urn:microsoft.com/office/officeart/2005/8/layout/hList1"/>
    <dgm:cxn modelId="{006E5B5F-9466-8B4B-AD7A-AB4F1599F9DF}" type="presOf" srcId="{2072240A-C637-46CA-B2C3-48C279574820}" destId="{D0BAA34A-388F-C04C-90EB-DCC40F21FB33}" srcOrd="0" destOrd="0" presId="urn:microsoft.com/office/officeart/2005/8/layout/hList1"/>
    <dgm:cxn modelId="{7115CB65-C595-714C-A693-78C4B813BE43}" type="presOf" srcId="{0D304F75-6122-EF47-9462-ED2B3E87A950}" destId="{29965AC9-32B3-2049-ABDF-D1DDC4BE34EC}" srcOrd="0" destOrd="2" presId="urn:microsoft.com/office/officeart/2005/8/layout/hList1"/>
    <dgm:cxn modelId="{F6F9F579-FDDE-2D4D-BF65-CC9013F82671}" type="presOf" srcId="{453FB4D8-9C29-40B2-8129-D4A4C7CB1204}" destId="{D0BAA34A-388F-C04C-90EB-DCC40F21FB33}" srcOrd="0" destOrd="3" presId="urn:microsoft.com/office/officeart/2005/8/layout/hList1"/>
    <dgm:cxn modelId="{82C44391-259F-CF4E-9D16-8B66F2357AF1}" type="presOf" srcId="{5531A2F6-B281-42C3-9A72-253977EF6F2D}" destId="{D0BAA34A-388F-C04C-90EB-DCC40F21FB33}" srcOrd="0" destOrd="4" presId="urn:microsoft.com/office/officeart/2005/8/layout/hList1"/>
    <dgm:cxn modelId="{B140D09C-9219-4CF9-893E-D696FD0AEDC4}" srcId="{3859AF7F-4D14-42B8-ADC1-6EB402AB1256}" destId="{98F6003B-1B97-4E34-9794-B6E495EBA76A}" srcOrd="1" destOrd="0" parTransId="{BE91B3D3-52F9-49BB-B515-7E69FDEEC3D6}" sibTransId="{BD289DB2-9814-4F7B-94AD-4D1F66A2BBBB}"/>
    <dgm:cxn modelId="{37E26AA1-4350-BB46-9BE7-9B43F48D6684}" type="presOf" srcId="{38A65C33-FE79-40B9-B494-DEFC725B4EE8}" destId="{D0BAA34A-388F-C04C-90EB-DCC40F21FB33}" srcOrd="0" destOrd="2" presId="urn:microsoft.com/office/officeart/2005/8/layout/hList1"/>
    <dgm:cxn modelId="{9292D7A2-A482-43C4-BD4E-AFC56F9014ED}" srcId="{57934BB2-8EDB-4A25-8337-7806F00251E2}" destId="{3859AF7F-4D14-42B8-ADC1-6EB402AB1256}" srcOrd="0" destOrd="0" parTransId="{4EF4D9AB-E049-4586-B70C-FCD174BD7A62}" sibTransId="{7CCE9CEB-56A0-4C07-A0BD-2FD16CA3617F}"/>
    <dgm:cxn modelId="{F62D63A4-6957-4C3F-BD8D-6454F8C9D3D4}" srcId="{57934BB2-8EDB-4A25-8337-7806F00251E2}" destId="{6E62FDA1-BB1C-4A6E-B62C-C347503F3FF9}" srcOrd="1" destOrd="0" parTransId="{34CD3C55-46F0-4143-B975-F53A72D5E641}" sibTransId="{7BF10B5B-7C93-4463-8BB2-1328AACDB9D4}"/>
    <dgm:cxn modelId="{C27D17A6-8595-794C-8C9C-E2CE6088BFB2}" type="presOf" srcId="{6E62FDA1-BB1C-4A6E-B62C-C347503F3FF9}" destId="{492A2F1F-C68F-4542-85B9-7E378DF49F64}" srcOrd="0" destOrd="0" presId="urn:microsoft.com/office/officeart/2005/8/layout/hList1"/>
    <dgm:cxn modelId="{166593C6-86A1-D14D-B671-914897B68FE5}" type="presOf" srcId="{444F6298-4284-4711-B969-87C8C4155EA8}" destId="{848A451F-08CA-D341-8C05-0E603562A3D2}" srcOrd="0" destOrd="0" presId="urn:microsoft.com/office/officeart/2005/8/layout/hList1"/>
    <dgm:cxn modelId="{39C676CC-94BB-40D7-BA5A-0DE74AF29705}" srcId="{57934BB2-8EDB-4A25-8337-7806F00251E2}" destId="{D34504C7-4185-414B-A86B-CCBFD7CDE026}" srcOrd="2" destOrd="0" parTransId="{0D9CA309-CDC6-4CB2-89DA-BCEA2E9AA4A3}" sibTransId="{B2D2EE6F-54E9-4B3A-A001-8C76E806C87E}"/>
    <dgm:cxn modelId="{CFFF6AE6-A5F4-414F-8FB9-6F080AD01E39}" srcId="{6E62FDA1-BB1C-4A6E-B62C-C347503F3FF9}" destId="{BC7A8A44-0500-4D86-9EB6-5F72A70B257C}" srcOrd="1" destOrd="0" parTransId="{8DF5B531-9DA5-4540-8D7C-93E2577EE279}" sibTransId="{86705297-A329-4133-8A34-334EA8B66014}"/>
    <dgm:cxn modelId="{350408E7-2062-4C98-AEDA-7B9F787D88EC}" srcId="{6E62FDA1-BB1C-4A6E-B62C-C347503F3FF9}" destId="{5531A2F6-B281-42C3-9A72-253977EF6F2D}" srcOrd="4" destOrd="0" parTransId="{C5E6F4DB-7549-4851-B27C-BE0C60D3E5B1}" sibTransId="{E60DBB79-5EDA-4563-B1F3-A2C2A1A7DB3A}"/>
    <dgm:cxn modelId="{1E4F16EE-5899-2F4B-9A39-C00CDCE3F10D}" type="presOf" srcId="{937C220F-F336-4413-BE61-A15C5DA46550}" destId="{29965AC9-32B3-2049-ABDF-D1DDC4BE34EC}" srcOrd="0" destOrd="0" presId="urn:microsoft.com/office/officeart/2005/8/layout/hList1"/>
    <dgm:cxn modelId="{504863F5-7104-4DD2-9D4C-1010F2A5B7AF}" srcId="{6E62FDA1-BB1C-4A6E-B62C-C347503F3FF9}" destId="{453FB4D8-9C29-40B2-8129-D4A4C7CB1204}" srcOrd="3" destOrd="0" parTransId="{413EE74C-C391-4E2E-B322-A0D83BACAE50}" sibTransId="{E10CA445-8471-4EDC-A24A-23207B3653A2}"/>
    <dgm:cxn modelId="{2BF285FF-4C52-454A-9387-ACB646914AC3}" type="presOf" srcId="{98F6003B-1B97-4E34-9794-B6E495EBA76A}" destId="{29965AC9-32B3-2049-ABDF-D1DDC4BE34EC}" srcOrd="0" destOrd="1" presId="urn:microsoft.com/office/officeart/2005/8/layout/hList1"/>
    <dgm:cxn modelId="{5E2E094E-C13E-9045-9380-93C9EEEC4457}" type="presParOf" srcId="{CA12D5DF-27D3-5F48-A0A1-F5FB7A80DBDD}" destId="{07F68942-0E50-6B48-A0F3-4DC29AD2F379}" srcOrd="0" destOrd="0" presId="urn:microsoft.com/office/officeart/2005/8/layout/hList1"/>
    <dgm:cxn modelId="{E1593232-5CEB-9740-8C6C-8F3A0061B470}" type="presParOf" srcId="{07F68942-0E50-6B48-A0F3-4DC29AD2F379}" destId="{9B05319F-585D-DA42-84E8-64DFF8906D08}" srcOrd="0" destOrd="0" presId="urn:microsoft.com/office/officeart/2005/8/layout/hList1"/>
    <dgm:cxn modelId="{347C08D0-E4B3-2844-8A45-4ED7F8DA9576}" type="presParOf" srcId="{07F68942-0E50-6B48-A0F3-4DC29AD2F379}" destId="{29965AC9-32B3-2049-ABDF-D1DDC4BE34EC}" srcOrd="1" destOrd="0" presId="urn:microsoft.com/office/officeart/2005/8/layout/hList1"/>
    <dgm:cxn modelId="{260995F7-BD41-9F49-8121-E529950DEF14}" type="presParOf" srcId="{CA12D5DF-27D3-5F48-A0A1-F5FB7A80DBDD}" destId="{FF29931B-4370-9941-AB28-2211FA2BD46D}" srcOrd="1" destOrd="0" presId="urn:microsoft.com/office/officeart/2005/8/layout/hList1"/>
    <dgm:cxn modelId="{51E2989F-C848-F24D-B744-CAB73F4B6C24}" type="presParOf" srcId="{CA12D5DF-27D3-5F48-A0A1-F5FB7A80DBDD}" destId="{E21F6FF9-1595-D746-9179-8CCC41E3CD18}" srcOrd="2" destOrd="0" presId="urn:microsoft.com/office/officeart/2005/8/layout/hList1"/>
    <dgm:cxn modelId="{0E441D16-D485-AB4D-8BE0-5813EB0C470F}" type="presParOf" srcId="{E21F6FF9-1595-D746-9179-8CCC41E3CD18}" destId="{492A2F1F-C68F-4542-85B9-7E378DF49F64}" srcOrd="0" destOrd="0" presId="urn:microsoft.com/office/officeart/2005/8/layout/hList1"/>
    <dgm:cxn modelId="{3D0D2CBA-FC59-824E-931F-EBB75F4ADE4F}" type="presParOf" srcId="{E21F6FF9-1595-D746-9179-8CCC41E3CD18}" destId="{D0BAA34A-388F-C04C-90EB-DCC40F21FB33}" srcOrd="1" destOrd="0" presId="urn:microsoft.com/office/officeart/2005/8/layout/hList1"/>
    <dgm:cxn modelId="{BF9121AC-983C-BE45-A5C8-DB99C1FC17FC}" type="presParOf" srcId="{CA12D5DF-27D3-5F48-A0A1-F5FB7A80DBDD}" destId="{389475FC-B983-AF4F-8CD5-BBF6F420F72C}" srcOrd="3" destOrd="0" presId="urn:microsoft.com/office/officeart/2005/8/layout/hList1"/>
    <dgm:cxn modelId="{EF65E41D-8C1F-FB4A-93A9-CDA0166F6B13}" type="presParOf" srcId="{CA12D5DF-27D3-5F48-A0A1-F5FB7A80DBDD}" destId="{4E0EE671-93C5-D240-9438-B2992B0644EB}" srcOrd="4" destOrd="0" presId="urn:microsoft.com/office/officeart/2005/8/layout/hList1"/>
    <dgm:cxn modelId="{F37D92BD-D8E8-6048-908D-168A7BA0484B}" type="presParOf" srcId="{4E0EE671-93C5-D240-9438-B2992B0644EB}" destId="{03439361-A465-114B-A0A5-9FB4030A9E8C}" srcOrd="0" destOrd="0" presId="urn:microsoft.com/office/officeart/2005/8/layout/hList1"/>
    <dgm:cxn modelId="{10E2CD9C-B728-BF46-A40F-2A404172C69F}" type="presParOf" srcId="{4E0EE671-93C5-D240-9438-B2992B0644EB}" destId="{848A451F-08CA-D341-8C05-0E603562A3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5319F-585D-DA42-84E8-64DFF8906D08}">
      <dsp:nvSpPr>
        <dsp:cNvPr id="0" name=""/>
        <dsp:cNvSpPr/>
      </dsp:nvSpPr>
      <dsp:spPr>
        <a:xfrm>
          <a:off x="3095" y="4740"/>
          <a:ext cx="3018234" cy="748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Vanity</a:t>
          </a:r>
          <a:endParaRPr lang="en-US" sz="2600" kern="1200"/>
        </a:p>
      </dsp:txBody>
      <dsp:txXfrm>
        <a:off x="3095" y="4740"/>
        <a:ext cx="3018234" cy="748800"/>
      </dsp:txXfrm>
    </dsp:sp>
    <dsp:sp modelId="{29965AC9-32B3-2049-ABDF-D1DDC4BE34EC}">
      <dsp:nvSpPr>
        <dsp:cNvPr id="0" name=""/>
        <dsp:cNvSpPr/>
      </dsp:nvSpPr>
      <dsp:spPr>
        <a:xfrm>
          <a:off x="3095" y="753540"/>
          <a:ext cx="3018234" cy="27834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Customer Interviews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Business Model </a:t>
          </a:r>
          <a:r>
            <a:rPr lang="de-DE" sz="2600" kern="1200" dirty="0" err="1"/>
            <a:t>Canvas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Customer Journey Map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ARRR</a:t>
          </a:r>
        </a:p>
      </dsp:txBody>
      <dsp:txXfrm>
        <a:off x="3095" y="753540"/>
        <a:ext cx="3018234" cy="2783430"/>
      </dsp:txXfrm>
    </dsp:sp>
    <dsp:sp modelId="{492A2F1F-C68F-4542-85B9-7E378DF49F64}">
      <dsp:nvSpPr>
        <dsp:cNvPr id="0" name=""/>
        <dsp:cNvSpPr/>
      </dsp:nvSpPr>
      <dsp:spPr>
        <a:xfrm>
          <a:off x="3443882" y="4740"/>
          <a:ext cx="3018234" cy="748800"/>
        </a:xfrm>
        <a:prstGeom prst="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Enlightning</a:t>
          </a:r>
          <a:endParaRPr lang="en-US" sz="2600" kern="1200"/>
        </a:p>
      </dsp:txBody>
      <dsp:txXfrm>
        <a:off x="3443882" y="4740"/>
        <a:ext cx="3018234" cy="748800"/>
      </dsp:txXfrm>
    </dsp:sp>
    <dsp:sp modelId="{D0BAA34A-388F-C04C-90EB-DCC40F21FB33}">
      <dsp:nvSpPr>
        <dsp:cNvPr id="0" name=""/>
        <dsp:cNvSpPr/>
      </dsp:nvSpPr>
      <dsp:spPr>
        <a:xfrm>
          <a:off x="3443882" y="753540"/>
          <a:ext cx="3018234" cy="2783430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Surveys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Landing Page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Cold calls/emails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Persona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A ton of research</a:t>
          </a:r>
          <a:endParaRPr lang="en-US" sz="2600" kern="1200"/>
        </a:p>
      </dsp:txBody>
      <dsp:txXfrm>
        <a:off x="3443882" y="753540"/>
        <a:ext cx="3018234" cy="2783430"/>
      </dsp:txXfrm>
    </dsp:sp>
    <dsp:sp modelId="{03439361-A465-114B-A0A5-9FB4030A9E8C}">
      <dsp:nvSpPr>
        <dsp:cNvPr id="0" name=""/>
        <dsp:cNvSpPr/>
      </dsp:nvSpPr>
      <dsp:spPr>
        <a:xfrm>
          <a:off x="6884670" y="4740"/>
          <a:ext cx="3018234" cy="748800"/>
        </a:xfrm>
        <a:prstGeom prst="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Under construction</a:t>
          </a:r>
          <a:endParaRPr lang="en-US" sz="2600" kern="1200"/>
        </a:p>
      </dsp:txBody>
      <dsp:txXfrm>
        <a:off x="6884670" y="4740"/>
        <a:ext cx="3018234" cy="748800"/>
      </dsp:txXfrm>
    </dsp:sp>
    <dsp:sp modelId="{848A451F-08CA-D341-8C05-0E603562A3D2}">
      <dsp:nvSpPr>
        <dsp:cNvPr id="0" name=""/>
        <dsp:cNvSpPr/>
      </dsp:nvSpPr>
      <dsp:spPr>
        <a:xfrm>
          <a:off x="6884670" y="753540"/>
          <a:ext cx="3018234" cy="2783430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/>
            <a:t>Wizard of Oz</a:t>
          </a:r>
          <a:endParaRPr lang="en-US" sz="2600" kern="1200"/>
        </a:p>
      </dsp:txBody>
      <dsp:txXfrm>
        <a:off x="6884670" y="753540"/>
        <a:ext cx="3018234" cy="2783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56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45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6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73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82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83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611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663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20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2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7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91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4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05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49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66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10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5837-61C6-174C-B7A1-8B4F1FE8B000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715D9-94E2-4145-8129-BCBF19ECA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94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8AA5F5-F4E9-9A45-B5FE-23E817D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410" y="697658"/>
            <a:ext cx="3095626" cy="34901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1616B3-FCFD-1643-B37F-8794678567C1}"/>
              </a:ext>
            </a:extLst>
          </p:cNvPr>
          <p:cNvSpPr txBox="1"/>
          <p:nvPr/>
        </p:nvSpPr>
        <p:spPr>
          <a:xfrm>
            <a:off x="3117056" y="4794885"/>
            <a:ext cx="6615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latin typeface="Eurostile" panose="020B0504020202050204" pitchFamily="34" charset="77"/>
              </a:rPr>
              <a:t>Team 6</a:t>
            </a:r>
          </a:p>
          <a:p>
            <a:pPr algn="ctr"/>
            <a:r>
              <a:rPr lang="de-DE" dirty="0">
                <a:latin typeface="Eurostile" panose="020B0504020202050204" pitchFamily="34" charset="77"/>
              </a:rPr>
              <a:t>Mirela </a:t>
            </a:r>
            <a:r>
              <a:rPr lang="de-DE" dirty="0" err="1">
                <a:latin typeface="Eurostile" panose="020B0504020202050204" pitchFamily="34" charset="77"/>
              </a:rPr>
              <a:t>Curiman</a:t>
            </a:r>
            <a:r>
              <a:rPr lang="de-DE" dirty="0">
                <a:latin typeface="Eurostile" panose="020B0504020202050204" pitchFamily="34" charset="77"/>
              </a:rPr>
              <a:t>, Karim Abdel </a:t>
            </a:r>
            <a:r>
              <a:rPr lang="de-DE" dirty="0" err="1">
                <a:latin typeface="Eurostile" panose="020B0504020202050204" pitchFamily="34" charset="77"/>
              </a:rPr>
              <a:t>Ghany</a:t>
            </a:r>
            <a:r>
              <a:rPr lang="de-DE" dirty="0">
                <a:latin typeface="Eurostile" panose="020B0504020202050204" pitchFamily="34" charset="77"/>
              </a:rPr>
              <a:t>, Jessica Mai</a:t>
            </a:r>
            <a:endParaRPr lang="de-DE" sz="16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14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B63CF-6C19-AE40-A052-02FD5333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– per </a:t>
            </a:r>
            <a:r>
              <a:rPr lang="de-DE" dirty="0" err="1"/>
              <a:t>project</a:t>
            </a:r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3E3BB85-2ACB-C141-B392-84FEFA21BCA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42938" y="3814763"/>
            <a:ext cx="1100137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479468BA-EFAA-3046-A684-7F1F7596E665}"/>
              </a:ext>
            </a:extLst>
          </p:cNvPr>
          <p:cNvSpPr/>
          <p:nvPr/>
        </p:nvSpPr>
        <p:spPr>
          <a:xfrm>
            <a:off x="507206" y="3443288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C4507E-A8D2-C941-ABEA-266A32219059}"/>
              </a:ext>
            </a:extLst>
          </p:cNvPr>
          <p:cNvSpPr txBox="1"/>
          <p:nvPr/>
        </p:nvSpPr>
        <p:spPr>
          <a:xfrm>
            <a:off x="460771" y="2844196"/>
            <a:ext cx="36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0</a:t>
            </a:r>
          </a:p>
        </p:txBody>
      </p:sp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5F6B0480-9DA7-A242-9F6D-FEA55655690E}"/>
              </a:ext>
            </a:extLst>
          </p:cNvPr>
          <p:cNvSpPr/>
          <p:nvPr/>
        </p:nvSpPr>
        <p:spPr>
          <a:xfrm>
            <a:off x="391715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4768D32-DCDD-B146-9E3A-550379FC4B53}"/>
              </a:ext>
            </a:extLst>
          </p:cNvPr>
          <p:cNvSpPr txBox="1"/>
          <p:nvPr/>
        </p:nvSpPr>
        <p:spPr>
          <a:xfrm>
            <a:off x="3415806" y="2858542"/>
            <a:ext cx="127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1000$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1875AFEC-64C6-174B-A6D7-78884D746AAD}"/>
              </a:ext>
            </a:extLst>
          </p:cNvPr>
          <p:cNvSpPr/>
          <p:nvPr/>
        </p:nvSpPr>
        <p:spPr>
          <a:xfrm>
            <a:off x="763397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F5BF9-B7E9-4342-A398-F3E65A3F86A9}"/>
              </a:ext>
            </a:extLst>
          </p:cNvPr>
          <p:cNvSpPr txBox="1"/>
          <p:nvPr/>
        </p:nvSpPr>
        <p:spPr>
          <a:xfrm>
            <a:off x="7280664" y="2846243"/>
            <a:ext cx="119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2000$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5A3F5341-FB31-FA44-9E58-55C0DB744F17}"/>
              </a:ext>
            </a:extLst>
          </p:cNvPr>
          <p:cNvSpPr/>
          <p:nvPr/>
        </p:nvSpPr>
        <p:spPr>
          <a:xfrm rot="5400000">
            <a:off x="1886288" y="2661631"/>
            <a:ext cx="898351" cy="3385053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F01AB50-C5E2-454A-A14D-5F80ABA3241D}"/>
              </a:ext>
            </a:extLst>
          </p:cNvPr>
          <p:cNvSpPr txBox="1"/>
          <p:nvPr/>
        </p:nvSpPr>
        <p:spPr>
          <a:xfrm>
            <a:off x="1629485" y="4803333"/>
            <a:ext cx="141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47.68%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365D9BFA-CE91-8748-88F2-C132D85B637D}"/>
              </a:ext>
            </a:extLst>
          </p:cNvPr>
          <p:cNvSpPr/>
          <p:nvPr/>
        </p:nvSpPr>
        <p:spPr>
          <a:xfrm rot="5400000">
            <a:off x="9425565" y="2237528"/>
            <a:ext cx="898351" cy="4233260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6557CF-96B1-134F-BC73-8B4B2301D018}"/>
              </a:ext>
            </a:extLst>
          </p:cNvPr>
          <p:cNvSpPr txBox="1"/>
          <p:nvPr/>
        </p:nvSpPr>
        <p:spPr>
          <a:xfrm>
            <a:off x="9181033" y="4837636"/>
            <a:ext cx="138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30.46%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BE5C1DA-D279-3C44-A15F-23715287A03C}"/>
              </a:ext>
            </a:extLst>
          </p:cNvPr>
          <p:cNvSpPr/>
          <p:nvPr/>
        </p:nvSpPr>
        <p:spPr>
          <a:xfrm rot="5400000">
            <a:off x="5443873" y="2489097"/>
            <a:ext cx="898351" cy="3730122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4AF07BE-6CA4-944B-9BB0-0BCD31D9F4FE}"/>
              </a:ext>
            </a:extLst>
          </p:cNvPr>
          <p:cNvSpPr txBox="1"/>
          <p:nvPr/>
        </p:nvSpPr>
        <p:spPr>
          <a:xfrm>
            <a:off x="5191239" y="4803333"/>
            <a:ext cx="140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21.86%</a:t>
            </a:r>
          </a:p>
        </p:txBody>
      </p:sp>
    </p:spTree>
    <p:extLst>
      <p:ext uri="{BB962C8B-B14F-4D97-AF65-F5344CB8AC3E}">
        <p14:creationId xmlns:p14="http://schemas.microsoft.com/office/powerpoint/2010/main" val="357136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46A39-B3A4-334D-9F49-7EE19217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SEO Business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41CEF1-1263-524D-A91F-5F55CF9C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40.8%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pricing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Majority</a:t>
            </a:r>
            <a:r>
              <a:rPr lang="de-DE" dirty="0"/>
              <a:t> (59.2%)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pricing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39.66%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monthly</a:t>
            </a:r>
            <a:endParaRPr lang="de-DE" dirty="0"/>
          </a:p>
          <a:p>
            <a:r>
              <a:rPr lang="de-DE" dirty="0"/>
              <a:t>74.71%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pricing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pricing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731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0157B-7DC7-0146-A815-E1A6C031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 </a:t>
            </a:r>
            <a:r>
              <a:rPr lang="de-DE" dirty="0" err="1"/>
              <a:t>aways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173EB-D970-F844-A272-1C69CD16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pricing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SEO </a:t>
            </a:r>
            <a:r>
              <a:rPr lang="de-DE" dirty="0" err="1"/>
              <a:t>agencies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consultants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freelancers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SEO‘s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sagnificantly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worldwide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markets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08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1D3B5-3ABC-D340-BD13-CD8DF324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Companies do </a:t>
            </a:r>
            <a:r>
              <a:rPr lang="de-DE" dirty="0" err="1"/>
              <a:t>spend</a:t>
            </a:r>
            <a:r>
              <a:rPr lang="de-DE" dirty="0"/>
              <a:t> on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303A7C-D009-5A4A-B71F-AF660482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 err="1"/>
              <a:t>Only</a:t>
            </a:r>
            <a:r>
              <a:rPr lang="de-DE" dirty="0"/>
              <a:t> 	</a:t>
            </a:r>
            <a:r>
              <a:rPr lang="de-DE" sz="6000" b="1" dirty="0"/>
              <a:t>44%</a:t>
            </a:r>
            <a:r>
              <a:rPr lang="de-DE" dirty="0"/>
              <a:t> 	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SEO</a:t>
            </a:r>
          </a:p>
        </p:txBody>
      </p:sp>
    </p:spTree>
    <p:extLst>
      <p:ext uri="{BB962C8B-B14F-4D97-AF65-F5344CB8AC3E}">
        <p14:creationId xmlns:p14="http://schemas.microsoft.com/office/powerpoint/2010/main" val="392485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B2B2D-E8BA-0446-BC4F-CA4EEDEE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so </a:t>
            </a:r>
            <a:r>
              <a:rPr lang="de-DE" dirty="0" err="1"/>
              <a:t>few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EF1E0-8C09-B347-AE8B-8E47BC7EA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SEO</a:t>
            </a:r>
          </a:p>
          <a:p>
            <a:pPr marL="457200" lvl="1" indent="0">
              <a:buNone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instant </a:t>
            </a:r>
            <a:r>
              <a:rPr lang="de-DE" dirty="0" err="1"/>
              <a:t>gratification</a:t>
            </a:r>
            <a:endParaRPr lang="de-DE" dirty="0"/>
          </a:p>
          <a:p>
            <a:pPr lvl="2"/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away</a:t>
            </a:r>
            <a:endParaRPr lang="de-DE" dirty="0"/>
          </a:p>
          <a:p>
            <a:pPr lvl="2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meause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needs</a:t>
            </a:r>
            <a:r>
              <a:rPr lang="de-DE" dirty="0"/>
              <a:t> time</a:t>
            </a:r>
          </a:p>
          <a:p>
            <a:pPr lvl="2"/>
            <a:r>
              <a:rPr lang="de-DE" dirty="0" err="1"/>
              <a:t>Only</a:t>
            </a:r>
            <a:r>
              <a:rPr lang="de-DE" dirty="0"/>
              <a:t>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rank top 10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88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16A11-3755-554E-995B-D7349459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seo</a:t>
            </a:r>
            <a:r>
              <a:rPr lang="de-DE" dirty="0"/>
              <a:t> still a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604D67-AB4C-2441-B350-D017AD5F7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Yes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instant </a:t>
            </a:r>
            <a:r>
              <a:rPr lang="de-DE" dirty="0" err="1"/>
              <a:t>gratification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transperency</a:t>
            </a:r>
            <a:r>
              <a:rPr lang="de-DE" dirty="0"/>
              <a:t> (</a:t>
            </a:r>
            <a:r>
              <a:rPr lang="de-DE" dirty="0" err="1"/>
              <a:t>KPI‘s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charging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</a:t>
            </a:r>
            <a:r>
              <a:rPr lang="de-DE" dirty="0" err="1"/>
              <a:t>improvement</a:t>
            </a:r>
            <a:endParaRPr lang="de-DE" dirty="0"/>
          </a:p>
          <a:p>
            <a:pPr lvl="1"/>
            <a:r>
              <a:rPr lang="de-DE" dirty="0"/>
              <a:t>Time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AI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endParaRPr lang="de-DE" dirty="0"/>
          </a:p>
          <a:p>
            <a:pPr lvl="1"/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44%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on SEO, </a:t>
            </a:r>
            <a:r>
              <a:rPr lang="de-DE" dirty="0" err="1"/>
              <a:t>it‘s</a:t>
            </a:r>
            <a:r>
              <a:rPr lang="de-DE" dirty="0"/>
              <a:t> still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!!!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20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EFD15-BC41-C540-BDAD-DDCFF371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Who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99AE29-C685-0443-955C-746C0A62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Who </a:t>
            </a:r>
            <a:r>
              <a:rPr lang="de-DE" dirty="0" err="1"/>
              <a:t>needs</a:t>
            </a:r>
            <a:r>
              <a:rPr lang="de-DE" dirty="0"/>
              <a:t> SEO?</a:t>
            </a:r>
          </a:p>
          <a:p>
            <a:pPr lvl="1"/>
            <a:r>
              <a:rPr lang="de-DE" dirty="0" err="1"/>
              <a:t>Primarily</a:t>
            </a:r>
            <a:r>
              <a:rPr lang="de-DE" dirty="0"/>
              <a:t> (Who </a:t>
            </a:r>
            <a:r>
              <a:rPr lang="de-DE" dirty="0" err="1"/>
              <a:t>needs</a:t>
            </a:r>
            <a:r>
              <a:rPr lang="de-DE" dirty="0"/>
              <a:t> SEO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?)</a:t>
            </a:r>
          </a:p>
          <a:p>
            <a:pPr lvl="2"/>
            <a:r>
              <a:rPr lang="de-DE" dirty="0"/>
              <a:t>Small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stratups</a:t>
            </a:r>
            <a:endParaRPr lang="de-DE" dirty="0"/>
          </a:p>
          <a:p>
            <a:pPr lvl="2"/>
            <a:r>
              <a:rPr lang="de-DE" dirty="0"/>
              <a:t>SaaS &amp; online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2"/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2"/>
            <a:r>
              <a:rPr lang="de-DE" dirty="0" err="1"/>
              <a:t>Locally</a:t>
            </a:r>
            <a:r>
              <a:rPr lang="de-DE" dirty="0"/>
              <a:t> </a:t>
            </a:r>
            <a:r>
              <a:rPr lang="de-DE" dirty="0" err="1"/>
              <a:t>exclusive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2"/>
            <a:r>
              <a:rPr lang="de-DE" dirty="0"/>
              <a:t>Medical/Legal/Maintenance Professionals</a:t>
            </a:r>
          </a:p>
          <a:p>
            <a:pPr lvl="2"/>
            <a:r>
              <a:rPr lang="de-DE" dirty="0"/>
              <a:t>Restaurants &amp; Bars</a:t>
            </a:r>
          </a:p>
          <a:p>
            <a:pPr lvl="1"/>
            <a:r>
              <a:rPr lang="de-DE" dirty="0" err="1"/>
              <a:t>Secondarily</a:t>
            </a:r>
            <a:r>
              <a:rPr lang="de-DE" dirty="0"/>
              <a:t> (Who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SEO?)</a:t>
            </a:r>
          </a:p>
          <a:p>
            <a:pPr lvl="2"/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owns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 (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web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0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4621F-825A-254B-B1EF-AF0D3370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Customers?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C36D6-30BE-354D-AB09-603AF40CE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Yes,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AD86F097-7672-BC45-9FFD-92649AB3A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476294"/>
              </p:ext>
            </p:extLst>
          </p:nvPr>
        </p:nvGraphicFramePr>
        <p:xfrm>
          <a:off x="1141412" y="3217870"/>
          <a:ext cx="4275540" cy="285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993BE78-8566-E64C-9510-62E6D7375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341392"/>
              </p:ext>
            </p:extLst>
          </p:nvPr>
        </p:nvGraphicFramePr>
        <p:xfrm>
          <a:off x="6302182" y="3217870"/>
          <a:ext cx="4275541" cy="285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849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026DC-5FF3-6340-BCF5-682E3506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seo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3AC98-F84E-C14C-B65E-EA7BB9E9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Average SEO </a:t>
            </a:r>
            <a:r>
              <a:rPr lang="de-DE" sz="5400" dirty="0" err="1"/>
              <a:t>Importance</a:t>
            </a:r>
            <a:r>
              <a:rPr lang="de-DE" sz="5400" dirty="0"/>
              <a:t> Score</a:t>
            </a:r>
          </a:p>
          <a:p>
            <a:pPr marL="0" indent="0" algn="ctr">
              <a:buNone/>
            </a:pPr>
            <a:r>
              <a:rPr lang="de-DE" sz="5400" dirty="0"/>
              <a:t>77/100</a:t>
            </a:r>
          </a:p>
        </p:txBody>
      </p:sp>
    </p:spTree>
    <p:extLst>
      <p:ext uri="{BB962C8B-B14F-4D97-AF65-F5344CB8AC3E}">
        <p14:creationId xmlns:p14="http://schemas.microsoft.com/office/powerpoint/2010/main" val="340839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A7665-08FD-2E48-8713-B6BCADFD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seo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EFC991-08DD-2A47-8E7C-8E5A124D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budget</a:t>
            </a:r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enough</a:t>
            </a:r>
            <a:r>
              <a:rPr lang="de-DE" dirty="0"/>
              <a:t> time</a:t>
            </a:r>
          </a:p>
          <a:p>
            <a:r>
              <a:rPr lang="de-DE" dirty="0"/>
              <a:t>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transperent</a:t>
            </a:r>
            <a:r>
              <a:rPr lang="de-DE" dirty="0"/>
              <a:t> (not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not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pays</a:t>
            </a:r>
            <a:r>
              <a:rPr lang="de-DE" dirty="0"/>
              <a:t> off)</a:t>
            </a:r>
          </a:p>
        </p:txBody>
      </p:sp>
    </p:spTree>
    <p:extLst>
      <p:ext uri="{BB962C8B-B14F-4D97-AF65-F5344CB8AC3E}">
        <p14:creationId xmlns:p14="http://schemas.microsoft.com/office/powerpoint/2010/main" val="155296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E15AFA-2AD8-C640-8D86-9E126F143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62" y="1082673"/>
            <a:ext cx="3294867" cy="4708528"/>
          </a:xfrm>
        </p:spPr>
        <p:txBody>
          <a:bodyPr>
            <a:normAutofit/>
          </a:bodyPr>
          <a:lstStyle/>
          <a:p>
            <a:pPr algn="r"/>
            <a:r>
              <a:rPr lang="de-DE" sz="4000" dirty="0"/>
              <a:t>The </a:t>
            </a:r>
            <a:r>
              <a:rPr lang="de-DE" sz="4000" dirty="0" err="1"/>
              <a:t>Product</a:t>
            </a:r>
            <a:endParaRPr lang="de-DE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8FCC8-AE4D-6743-87F7-D494EB6E0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dirty="0"/>
              <a:t>An </a:t>
            </a:r>
            <a:r>
              <a:rPr lang="de-DE" sz="2800" dirty="0" err="1"/>
              <a:t>artificial</a:t>
            </a:r>
            <a:r>
              <a:rPr lang="de-DE" sz="2800" dirty="0"/>
              <a:t> </a:t>
            </a:r>
            <a:r>
              <a:rPr lang="de-DE" sz="2800" dirty="0" err="1"/>
              <a:t>intelligence</a:t>
            </a:r>
            <a:r>
              <a:rPr lang="de-DE" sz="2800" dirty="0"/>
              <a:t> </a:t>
            </a:r>
            <a:r>
              <a:rPr lang="de-DE" sz="2800" dirty="0" err="1"/>
              <a:t>developed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analyzing</a:t>
            </a:r>
            <a:r>
              <a:rPr lang="de-DE" sz="2800" dirty="0"/>
              <a:t> </a:t>
            </a:r>
            <a:r>
              <a:rPr lang="de-DE" sz="2800" dirty="0" err="1"/>
              <a:t>website's</a:t>
            </a:r>
            <a:r>
              <a:rPr lang="de-DE" sz="2800" dirty="0"/>
              <a:t> </a:t>
            </a:r>
            <a:r>
              <a:rPr lang="de-DE" sz="2800" dirty="0" err="1"/>
              <a:t>content</a:t>
            </a:r>
            <a:r>
              <a:rPr lang="de-DE" sz="2800" dirty="0"/>
              <a:t> in </a:t>
            </a:r>
            <a:r>
              <a:rPr lang="de-DE" sz="2800" dirty="0" err="1"/>
              <a:t>respect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SEO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improving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ranking</a:t>
            </a:r>
            <a:endParaRPr lang="de-DE" sz="2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0188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F6B49-61EF-704C-92D4-DE693B7C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</a:t>
            </a:r>
            <a:r>
              <a:rPr lang="de-DE" dirty="0" err="1"/>
              <a:t>Concerns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5EBF0DC-F9C0-1D45-8DE1-E73564D31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851472"/>
              </p:ext>
            </p:extLst>
          </p:nvPr>
        </p:nvGraphicFramePr>
        <p:xfrm>
          <a:off x="1141413" y="2249488"/>
          <a:ext cx="4935296" cy="349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2E9C122-0B97-8141-81F1-818BA58C3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305573"/>
              </p:ext>
            </p:extLst>
          </p:nvPr>
        </p:nvGraphicFramePr>
        <p:xfrm>
          <a:off x="6076709" y="2253205"/>
          <a:ext cx="5231757" cy="3487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146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76769-4276-DB44-90BD-C2E3416B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F2CE8-CCF9-7E45-97D3-771410243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Cheaper</a:t>
            </a:r>
            <a:r>
              <a:rPr lang="de-DE" dirty="0"/>
              <a:t> (86,96%)</a:t>
            </a:r>
          </a:p>
          <a:p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 (67,39%)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Things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endParaRPr lang="de-DE" dirty="0"/>
          </a:p>
          <a:p>
            <a:r>
              <a:rPr lang="de-DE" dirty="0" err="1"/>
              <a:t>Transparency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effort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397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62375-D429-964C-8695-B76F23A0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E34A34B-68B3-AF4A-9D67-07863E21D53D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EA5C37-6B33-F841-80E2-7ED97B572A47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E80BFD-15BF-E649-9099-8A408F355C26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852789-5AE1-CD41-9FFE-E32ACFBC3EC5}"/>
              </a:ext>
            </a:extLst>
          </p:cNvPr>
          <p:cNvSpPr txBox="1"/>
          <p:nvPr/>
        </p:nvSpPr>
        <p:spPr>
          <a:xfrm>
            <a:off x="5543546" y="3477260"/>
            <a:ext cx="1216265" cy="122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trust</a:t>
            </a:r>
            <a:r>
              <a:rPr lang="de-DE" sz="1200" dirty="0">
                <a:solidFill>
                  <a:schemeClr val="bg1"/>
                </a:solidFill>
              </a:rPr>
              <a:t> AI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Data </a:t>
            </a:r>
            <a:r>
              <a:rPr lang="de-DE" sz="1200" dirty="0" err="1">
                <a:solidFill>
                  <a:schemeClr val="bg1"/>
                </a:solidFill>
              </a:rPr>
              <a:t>abuse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38391-11D7-A842-A04D-A064A3CD0144}"/>
              </a:ext>
            </a:extLst>
          </p:cNvPr>
          <p:cNvSpPr txBox="1"/>
          <p:nvPr/>
        </p:nvSpPr>
        <p:spPr>
          <a:xfrm>
            <a:off x="5543546" y="4712710"/>
            <a:ext cx="1205567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Landing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page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see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wheather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would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service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77B15C-CDD4-9847-88FE-5218491C947F}"/>
              </a:ext>
            </a:extLst>
          </p:cNvPr>
          <p:cNvSpPr txBox="1"/>
          <p:nvPr/>
        </p:nvSpPr>
        <p:spPr>
          <a:xfrm>
            <a:off x="5543546" y="5646856"/>
            <a:ext cx="1125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15 in 1 </a:t>
            </a:r>
            <a:r>
              <a:rPr lang="de-DE" sz="1200" dirty="0" err="1">
                <a:solidFill>
                  <a:schemeClr val="bg1"/>
                </a:solidFill>
              </a:rPr>
              <a:t>hour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38EE1A8-4F7C-1D43-B42B-E65FEC6B4C9B}"/>
              </a:ext>
            </a:extLst>
          </p:cNvPr>
          <p:cNvSpPr txBox="1"/>
          <p:nvPr/>
        </p:nvSpPr>
        <p:spPr>
          <a:xfrm>
            <a:off x="8993529" y="3761772"/>
            <a:ext cx="106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We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got</a:t>
            </a:r>
            <a:r>
              <a:rPr lang="de-DE" sz="1200" dirty="0">
                <a:solidFill>
                  <a:schemeClr val="bg1"/>
                </a:solidFill>
              </a:rPr>
              <a:t> 17 Users in 1 </a:t>
            </a:r>
            <a:r>
              <a:rPr lang="de-DE" sz="1200" dirty="0" err="1">
                <a:solidFill>
                  <a:schemeClr val="bg1"/>
                </a:solidFill>
              </a:rPr>
              <a:t>hour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93C8ED-D751-524A-85D5-3ACA0F32D7EC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2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3940D-0361-3349-9213-CB43D2C6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9E577D-54FD-DF49-8D41-6648990DDFE2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B99825-83FF-2044-8FDF-B60672E9F244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FB2F74A-4C1C-7E45-BA1C-D5E94678A9BB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861285-44E6-9249-818B-5F1FE677389C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49CD2E-EBA3-274D-8BEF-494855A63DEC}"/>
              </a:ext>
            </a:extLst>
          </p:cNvPr>
          <p:cNvSpPr txBox="1"/>
          <p:nvPr/>
        </p:nvSpPr>
        <p:spPr>
          <a:xfrm>
            <a:off x="5543546" y="471271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Cold</a:t>
            </a:r>
            <a:r>
              <a:rPr lang="de-DE" sz="1200" dirty="0">
                <a:solidFill>
                  <a:schemeClr val="bg1"/>
                </a:solidFill>
              </a:rPr>
              <a:t> Calls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28B703A-0FDD-374F-8246-935A13CB823C}"/>
              </a:ext>
            </a:extLst>
          </p:cNvPr>
          <p:cNvSpPr txBox="1"/>
          <p:nvPr/>
        </p:nvSpPr>
        <p:spPr>
          <a:xfrm>
            <a:off x="6759811" y="3800425"/>
            <a:ext cx="106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60%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884C59-E7B9-6E41-AB92-9CAB7C331615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1E7713-6354-0E42-8E1F-0CB58F765A66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7194F3B-429C-7148-8976-D90FE2BF8E7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42D923-85DD-4145-AA3B-FF5C1E999CAB}"/>
              </a:ext>
            </a:extLst>
          </p:cNvPr>
          <p:cNvSpPr txBox="1"/>
          <p:nvPr/>
        </p:nvSpPr>
        <p:spPr>
          <a:xfrm>
            <a:off x="5543545" y="568202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 At least 70% </a:t>
            </a:r>
            <a:r>
              <a:rPr lang="de-DE" sz="1200" dirty="0" err="1">
                <a:solidFill>
                  <a:schemeClr val="bg1"/>
                </a:solidFill>
              </a:rPr>
              <a:t>state</a:t>
            </a:r>
            <a:r>
              <a:rPr lang="de-DE" sz="1200" dirty="0">
                <a:solidFill>
                  <a:schemeClr val="bg1"/>
                </a:solidFill>
              </a:rPr>
              <a:t> so</a:t>
            </a: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AA44DA-0E1B-BA49-8578-21BC2D494A3A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1BFE6-46A1-F746-BD65-8FF1039225C2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08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A0382-69A6-E142-92FD-1A0D7AA84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4FA9DA-3FF6-D74B-94DA-5AF9860E0138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7618FC-8780-8E46-96CB-26163D3C4414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3BBA2F-1F26-5045-8496-BDAACFEF350C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7CE9C7-CE9D-2742-9D50-45E286842A10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117614-4251-7C41-8127-CB7DF23C54E6}"/>
              </a:ext>
            </a:extLst>
          </p:cNvPr>
          <p:cNvSpPr txBox="1"/>
          <p:nvPr/>
        </p:nvSpPr>
        <p:spPr>
          <a:xfrm>
            <a:off x="5543546" y="471271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BF0CA7-EDDE-044D-97F0-A670E0047CC0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9CA225-CB3F-524B-BD7E-998F89F39C2B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9B2739-9432-2B4E-AAED-80AC81563B29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DB0810-1168-F844-9A83-6187D4FF7613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102D93-01CC-7A49-8063-CF5A30651C59}"/>
              </a:ext>
            </a:extLst>
          </p:cNvPr>
          <p:cNvSpPr txBox="1"/>
          <p:nvPr/>
        </p:nvSpPr>
        <p:spPr>
          <a:xfrm>
            <a:off x="5543545" y="568202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 At least 70% </a:t>
            </a:r>
            <a:r>
              <a:rPr lang="de-DE" sz="1200" dirty="0" err="1">
                <a:solidFill>
                  <a:schemeClr val="bg1"/>
                </a:solidFill>
              </a:rPr>
              <a:t>state</a:t>
            </a:r>
            <a:r>
              <a:rPr lang="de-DE" sz="1200" dirty="0">
                <a:solidFill>
                  <a:schemeClr val="bg1"/>
                </a:solidFill>
              </a:rPr>
              <a:t> so</a:t>
            </a: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684717-A16C-AF42-9D7A-3448C5A96AFF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F0E13-D555-F048-A05C-7BD8AE4333B0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3BC510E-567D-B047-95A5-19B74C731135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6253E5-13D2-CE48-833C-C7DB51206A95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FD8949-842B-7C4B-8342-0777696544C1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AF235CA-EBE8-0448-8DB0-F7E068DBD82A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2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8AA5F5-F4E9-9A45-B5FE-23E817D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410" y="697658"/>
            <a:ext cx="3095626" cy="34901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1616B3-FCFD-1643-B37F-8794678567C1}"/>
              </a:ext>
            </a:extLst>
          </p:cNvPr>
          <p:cNvSpPr txBox="1"/>
          <p:nvPr/>
        </p:nvSpPr>
        <p:spPr>
          <a:xfrm>
            <a:off x="3117056" y="4794885"/>
            <a:ext cx="6615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latin typeface="Eurostile" panose="020B0504020202050204" pitchFamily="34" charset="77"/>
              </a:rPr>
              <a:t>Team 6</a:t>
            </a:r>
          </a:p>
          <a:p>
            <a:pPr algn="ctr"/>
            <a:r>
              <a:rPr lang="de-DE" dirty="0">
                <a:latin typeface="Eurostile" panose="020B0504020202050204" pitchFamily="34" charset="77"/>
              </a:rPr>
              <a:t>Mirela </a:t>
            </a:r>
            <a:r>
              <a:rPr lang="de-DE" dirty="0" err="1">
                <a:latin typeface="Eurostile" panose="020B0504020202050204" pitchFamily="34" charset="77"/>
              </a:rPr>
              <a:t>Curiman</a:t>
            </a:r>
            <a:r>
              <a:rPr lang="de-DE" dirty="0">
                <a:latin typeface="Eurostile" panose="020B0504020202050204" pitchFamily="34" charset="77"/>
              </a:rPr>
              <a:t>, Karim Abdel </a:t>
            </a:r>
            <a:r>
              <a:rPr lang="de-DE" dirty="0" err="1">
                <a:latin typeface="Eurostile" panose="020B0504020202050204" pitchFamily="34" charset="77"/>
              </a:rPr>
              <a:t>Ghany</a:t>
            </a:r>
            <a:r>
              <a:rPr lang="de-DE" dirty="0">
                <a:latin typeface="Eurostile" panose="020B0504020202050204" pitchFamily="34" charset="77"/>
              </a:rPr>
              <a:t>, Jessica Mai</a:t>
            </a:r>
            <a:endParaRPr lang="de-DE" sz="16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603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A7DA3-B6F7-8E4D-AB7F-B820BA2C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0BC106-80A2-9548-8248-F867773A0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a real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find a </a:t>
            </a:r>
            <a:r>
              <a:rPr lang="de-DE" dirty="0" err="1"/>
              <a:t>niche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</a:t>
            </a:r>
            <a:endParaRPr lang="de-DE" dirty="0"/>
          </a:p>
          <a:p>
            <a:pPr lvl="1"/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profitable</a:t>
            </a:r>
          </a:p>
        </p:txBody>
      </p:sp>
    </p:spTree>
    <p:extLst>
      <p:ext uri="{BB962C8B-B14F-4D97-AF65-F5344CB8AC3E}">
        <p14:creationId xmlns:p14="http://schemas.microsoft.com/office/powerpoint/2010/main" val="313686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44E95-8EEF-5942-B3AA-9D51F869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05202E-CA44-F144-9CF5-2D28363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Narrowed</a:t>
            </a:r>
            <a:r>
              <a:rPr lang="de-DE" dirty="0"/>
              <a:t> down </a:t>
            </a:r>
            <a:r>
              <a:rPr lang="de-DE" dirty="0" err="1"/>
              <a:t>our</a:t>
            </a:r>
            <a:r>
              <a:rPr lang="de-DE" dirty="0"/>
              <a:t> Primary Customer </a:t>
            </a:r>
            <a:r>
              <a:rPr lang="de-DE" dirty="0" err="1"/>
              <a:t>Selection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stratups</a:t>
            </a:r>
            <a:endParaRPr lang="de-DE" dirty="0"/>
          </a:p>
          <a:p>
            <a:pPr lvl="1"/>
            <a:r>
              <a:rPr lang="de-DE" dirty="0"/>
              <a:t>SaaS &amp; online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1"/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1"/>
            <a:r>
              <a:rPr lang="de-DE" dirty="0" err="1"/>
              <a:t>Locally</a:t>
            </a:r>
            <a:r>
              <a:rPr lang="de-DE" dirty="0"/>
              <a:t> </a:t>
            </a:r>
            <a:r>
              <a:rPr lang="de-DE" dirty="0" err="1"/>
              <a:t>exclusive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pPr lvl="1"/>
            <a:r>
              <a:rPr lang="de-DE" dirty="0"/>
              <a:t>Medical/Legal/Maintenance Professionals</a:t>
            </a:r>
          </a:p>
          <a:p>
            <a:pPr lvl="1"/>
            <a:r>
              <a:rPr lang="de-DE" dirty="0"/>
              <a:t>Restaurants &amp; Bars</a:t>
            </a:r>
          </a:p>
        </p:txBody>
      </p:sp>
    </p:spTree>
    <p:extLst>
      <p:ext uri="{BB962C8B-B14F-4D97-AF65-F5344CB8AC3E}">
        <p14:creationId xmlns:p14="http://schemas.microsoft.com/office/powerpoint/2010/main" val="1745896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44E95-8EEF-5942-B3AA-9D51F869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05202E-CA44-F144-9CF5-2D28363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Narrowed</a:t>
            </a:r>
            <a:r>
              <a:rPr lang="de-DE" dirty="0"/>
              <a:t> down </a:t>
            </a:r>
            <a:r>
              <a:rPr lang="de-DE" dirty="0" err="1"/>
              <a:t>our</a:t>
            </a:r>
            <a:r>
              <a:rPr lang="de-DE" dirty="0"/>
              <a:t> Primary Customer </a:t>
            </a:r>
            <a:r>
              <a:rPr lang="de-DE" dirty="0" err="1"/>
              <a:t>Selection</a:t>
            </a:r>
            <a:endParaRPr lang="de-DE" dirty="0"/>
          </a:p>
          <a:p>
            <a:pPr lvl="1"/>
            <a:r>
              <a:rPr lang="de-DE" b="1" dirty="0"/>
              <a:t>Small </a:t>
            </a:r>
            <a:r>
              <a:rPr lang="de-DE" b="1" dirty="0" err="1"/>
              <a:t>businesses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stratups</a:t>
            </a:r>
            <a:r>
              <a:rPr lang="de-DE" b="1" dirty="0"/>
              <a:t> – </a:t>
            </a:r>
            <a:r>
              <a:rPr lang="de-DE" b="1" dirty="0" err="1"/>
              <a:t>that</a:t>
            </a:r>
            <a:r>
              <a:rPr lang="de-DE" b="1" dirty="0"/>
              <a:t> do not </a:t>
            </a:r>
            <a:r>
              <a:rPr lang="de-DE" b="1" dirty="0" err="1"/>
              <a:t>yet</a:t>
            </a:r>
            <a:r>
              <a:rPr lang="de-DE" b="1" dirty="0"/>
              <a:t> </a:t>
            </a:r>
            <a:r>
              <a:rPr lang="de-DE" b="1" dirty="0" err="1"/>
              <a:t>invest</a:t>
            </a:r>
            <a:r>
              <a:rPr lang="de-DE" b="1" dirty="0"/>
              <a:t> in SEO</a:t>
            </a:r>
          </a:p>
        </p:txBody>
      </p:sp>
    </p:spTree>
    <p:extLst>
      <p:ext uri="{BB962C8B-B14F-4D97-AF65-F5344CB8AC3E}">
        <p14:creationId xmlns:p14="http://schemas.microsoft.com/office/powerpoint/2010/main" val="22718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A0363-2C7E-7D48-B6B9-CD730411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9537D-0033-AA4B-99D6-D7424151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, </a:t>
            </a:r>
            <a:r>
              <a:rPr lang="de-DE" dirty="0" err="1"/>
              <a:t>companies</a:t>
            </a:r>
            <a:endParaRPr lang="de-DE" dirty="0"/>
          </a:p>
          <a:p>
            <a:pPr lvl="1"/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SEO</a:t>
            </a:r>
          </a:p>
          <a:p>
            <a:pPr lvl="1"/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cheap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competitors</a:t>
            </a:r>
            <a:endParaRPr lang="de-DE" dirty="0"/>
          </a:p>
          <a:p>
            <a:pPr lvl="1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profitable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,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54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D1385-8393-664A-99E7-E8D779F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de-DE" sz="4000"/>
              <a:t>The problem we Solve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FB5E6-3246-124C-A185-BFC36B56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dirty="0"/>
              <a:t>SEO </a:t>
            </a:r>
            <a:r>
              <a:rPr lang="de-DE" sz="2800" dirty="0" err="1"/>
              <a:t>is</a:t>
            </a:r>
            <a:r>
              <a:rPr lang="de-DE" sz="2800" dirty="0"/>
              <a:t> time </a:t>
            </a:r>
            <a:r>
              <a:rPr lang="de-DE" sz="2800" dirty="0" err="1"/>
              <a:t>consuming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costly</a:t>
            </a:r>
            <a:endParaRPr lang="de-DE" sz="2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449915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36F56-4CB4-3645-A76C-39B78E8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still a Market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C7CA0-FEFA-9C44-9DBB-0957CF6C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Yes,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3C839269-CE64-674F-A644-2E62ADF88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178445"/>
              </p:ext>
            </p:extLst>
          </p:nvPr>
        </p:nvGraphicFramePr>
        <p:xfrm>
          <a:off x="1141412" y="3233057"/>
          <a:ext cx="4945743" cy="3297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60F88678-04D2-3E4D-BA2F-D6717B720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05935"/>
              </p:ext>
            </p:extLst>
          </p:nvPr>
        </p:nvGraphicFramePr>
        <p:xfrm>
          <a:off x="6201228" y="3236685"/>
          <a:ext cx="4940300" cy="3293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259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843C8-DCFD-A948-8907-4CBF715C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</a:t>
            </a:r>
            <a:r>
              <a:rPr lang="de-DE" dirty="0" err="1"/>
              <a:t>Reasons</a:t>
            </a:r>
            <a:r>
              <a:rPr lang="de-DE" dirty="0"/>
              <a:t> Company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22370-18A3-4D4C-824A-D2172D67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budget</a:t>
            </a:r>
            <a:endParaRPr lang="de-DE" dirty="0"/>
          </a:p>
          <a:p>
            <a:r>
              <a:rPr lang="de-DE" dirty="0" err="1"/>
              <a:t>Too</a:t>
            </a:r>
            <a:r>
              <a:rPr lang="de-DE" dirty="0"/>
              <a:t> expensive</a:t>
            </a:r>
          </a:p>
          <a:p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r>
              <a:rPr lang="de-DE" dirty="0"/>
              <a:t>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employees</a:t>
            </a:r>
            <a:endParaRPr lang="de-DE" dirty="0"/>
          </a:p>
          <a:p>
            <a:r>
              <a:rPr lang="de-DE" dirty="0" err="1"/>
              <a:t>Too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71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C277F-A040-EF4D-B7E2-FA3353DF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Company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on SEO in a </a:t>
            </a:r>
            <a:r>
              <a:rPr lang="de-DE" dirty="0" err="1"/>
              <a:t>month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72440-35DA-9D42-9E1E-2531D34E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/>
              <a:t>The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spent</a:t>
            </a:r>
            <a:r>
              <a:rPr lang="de-DE" dirty="0"/>
              <a:t> on SEO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sz="3600" dirty="0"/>
              <a:t>827€/</a:t>
            </a:r>
            <a:r>
              <a:rPr lang="de-DE" sz="3600" dirty="0" err="1"/>
              <a:t>Month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83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A0382-69A6-E142-92FD-1A0D7AA84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4FA9DA-3FF6-D74B-94DA-5AF9860E0138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7618FC-8780-8E46-96CB-26163D3C4414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3BBA2F-1F26-5045-8496-BDAACFEF350C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7CE9C7-CE9D-2742-9D50-45E286842A10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117614-4251-7C41-8127-CB7DF23C54E6}"/>
              </a:ext>
            </a:extLst>
          </p:cNvPr>
          <p:cNvSpPr txBox="1"/>
          <p:nvPr/>
        </p:nvSpPr>
        <p:spPr>
          <a:xfrm>
            <a:off x="5543546" y="471271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BF0CA7-EDDE-044D-97F0-A670E0047CC0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9CA225-CB3F-524B-BD7E-998F89F39C2B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9B2739-9432-2B4E-AAED-80AC81563B29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DB0810-1168-F844-9A83-6187D4FF7613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102D93-01CC-7A49-8063-CF5A30651C59}"/>
              </a:ext>
            </a:extLst>
          </p:cNvPr>
          <p:cNvSpPr txBox="1"/>
          <p:nvPr/>
        </p:nvSpPr>
        <p:spPr>
          <a:xfrm>
            <a:off x="5543545" y="568202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 At least 70% </a:t>
            </a:r>
            <a:r>
              <a:rPr lang="de-DE" sz="1200" dirty="0" err="1">
                <a:solidFill>
                  <a:schemeClr val="bg1"/>
                </a:solidFill>
              </a:rPr>
              <a:t>state</a:t>
            </a:r>
            <a:r>
              <a:rPr lang="de-DE" sz="1200" dirty="0">
                <a:solidFill>
                  <a:schemeClr val="bg1"/>
                </a:solidFill>
              </a:rPr>
              <a:t> so</a:t>
            </a: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684717-A16C-AF42-9D7A-3448C5A96AFF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F0E13-D555-F048-A05C-7BD8AE4333B0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3BC510E-567D-B047-95A5-19B74C731135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6253E5-13D2-CE48-833C-C7DB51206A95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FD8949-842B-7C4B-8342-0777696544C1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AF235CA-EBE8-0448-8DB0-F7E068DBD82A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3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E3A5A-5079-FF4C-9DAC-6DD275B7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4DF6-4881-4148-943B-460E870BB4AB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FD84D-6AED-5F41-BD8B-E764D3A9C019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CED408-AA7D-B54F-8854-FF7627B17235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A4FF32-9787-B84E-97C7-0451CB4D1DBD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/Startups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spend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their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small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55FCB-D61F-3842-A04C-EFAB09BB21C0}"/>
              </a:ext>
            </a:extLst>
          </p:cNvPr>
          <p:cNvSpPr txBox="1"/>
          <p:nvPr/>
        </p:nvSpPr>
        <p:spPr>
          <a:xfrm>
            <a:off x="5543546" y="4680052"/>
            <a:ext cx="120556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Survey</a:t>
            </a:r>
          </a:p>
          <a:p>
            <a:pPr marL="228600" indent="-228600">
              <a:buAutoNum type="arabicPeriod"/>
            </a:pPr>
            <a:r>
              <a:rPr lang="de-DE" sz="900" dirty="0" err="1">
                <a:solidFill>
                  <a:schemeClr val="bg1"/>
                </a:solidFill>
              </a:rPr>
              <a:t>Is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the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niche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market</a:t>
            </a:r>
            <a:r>
              <a:rPr lang="de-DE" sz="900" dirty="0">
                <a:solidFill>
                  <a:schemeClr val="bg1"/>
                </a:solidFill>
              </a:rPr>
              <a:t> still profitable</a:t>
            </a:r>
          </a:p>
          <a:p>
            <a:pPr marL="228600" indent="-228600">
              <a:buAutoNum type="arabicPeriod"/>
            </a:pPr>
            <a:r>
              <a:rPr lang="de-DE" sz="900" dirty="0">
                <a:solidFill>
                  <a:schemeClr val="bg1"/>
                </a:solidFill>
              </a:rPr>
              <a:t>Who </a:t>
            </a:r>
            <a:r>
              <a:rPr lang="de-DE" sz="900" dirty="0" err="1">
                <a:solidFill>
                  <a:schemeClr val="bg1"/>
                </a:solidFill>
              </a:rPr>
              <a:t>are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our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early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adopters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6AD06C-F38D-8F4E-925B-E811BA1FDFBA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CCA230-503B-534F-87FD-9B52B0B54457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EDF1F7-01D7-2544-9E8D-B6212724F00C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F3DBA-D17F-6C48-804A-E28E061FA58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CC3619-EA04-2F45-8BC4-D8C86117755D}"/>
              </a:ext>
            </a:extLst>
          </p:cNvPr>
          <p:cNvSpPr txBox="1"/>
          <p:nvPr/>
        </p:nvSpPr>
        <p:spPr>
          <a:xfrm>
            <a:off x="5543545" y="5637556"/>
            <a:ext cx="1205567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33%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survey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responses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state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they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willing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to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provide</a:t>
            </a:r>
            <a:r>
              <a:rPr lang="de-DE" sz="1100" dirty="0">
                <a:solidFill>
                  <a:schemeClr val="bg1"/>
                </a:solidFill>
              </a:rPr>
              <a:t> a SEO </a:t>
            </a:r>
            <a:r>
              <a:rPr lang="de-DE" sz="1100" dirty="0" err="1">
                <a:solidFill>
                  <a:schemeClr val="bg1"/>
                </a:solidFill>
              </a:rPr>
              <a:t>budget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83BBAB-EC34-494C-97EC-8AAF47BE0755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7419EB-E554-EC47-B5BB-B1FDB11C01F6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7F035E-EE2D-914A-B5F4-1A894A3163C4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8BE444-06E8-9448-820D-209FB190695E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024396-40DF-284B-8517-D9BFC5166242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5A94C2-6C1A-8243-BE9E-9CD8511DB0C0}"/>
              </a:ext>
            </a:extLst>
          </p:cNvPr>
          <p:cNvSpPr txBox="1"/>
          <p:nvPr/>
        </p:nvSpPr>
        <p:spPr>
          <a:xfrm>
            <a:off x="7547886" y="914400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Startups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B3F961-A3D8-AF4C-9E80-6E65A173A917}"/>
              </a:ext>
            </a:extLst>
          </p:cNvPr>
          <p:cNvSpPr txBox="1"/>
          <p:nvPr/>
        </p:nvSpPr>
        <p:spPr>
          <a:xfrm>
            <a:off x="7567858" y="1595665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Small </a:t>
            </a:r>
            <a:r>
              <a:rPr lang="de-DE" sz="1200" dirty="0" err="1">
                <a:solidFill>
                  <a:schemeClr val="bg1"/>
                </a:solidFill>
              </a:rPr>
              <a:t>companies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have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F9F6782-A1FB-7740-86E6-C50A66EEF5EB}"/>
              </a:ext>
            </a:extLst>
          </p:cNvPr>
          <p:cNvSpPr txBox="1"/>
          <p:nvPr/>
        </p:nvSpPr>
        <p:spPr>
          <a:xfrm>
            <a:off x="7567857" y="2460422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EE68D5-9070-DA40-AC67-21A72E1A8908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7D45CE-750B-3B43-ACDC-ED3F15BE9B1C}"/>
              </a:ext>
            </a:extLst>
          </p:cNvPr>
          <p:cNvSpPr txBox="1"/>
          <p:nvPr/>
        </p:nvSpPr>
        <p:spPr>
          <a:xfrm>
            <a:off x="8982643" y="4745757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92%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44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52740-66BE-7944-B30C-C61CC80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2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ideal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Adopter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633044-0ED2-814C-ACFB-EE401707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91" r="11234"/>
          <a:stretch/>
        </p:blipFill>
        <p:spPr>
          <a:xfrm rot="5400000">
            <a:off x="3775754" y="-293121"/>
            <a:ext cx="4637317" cy="8416244"/>
          </a:xfrm>
        </p:spPr>
      </p:pic>
    </p:spTree>
    <p:extLst>
      <p:ext uri="{BB962C8B-B14F-4D97-AF65-F5344CB8AC3E}">
        <p14:creationId xmlns:p14="http://schemas.microsoft.com/office/powerpoint/2010/main" val="387509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E3A5A-5079-FF4C-9DAC-6DD275B7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4DF6-4881-4148-943B-460E870BB4AB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FD84D-6AED-5F41-BD8B-E764D3A9C019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CED408-AA7D-B54F-8854-FF7627B17235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A4FF32-9787-B84E-97C7-0451CB4D1DBD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/Startups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spend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their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small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55FCB-D61F-3842-A04C-EFAB09BB21C0}"/>
              </a:ext>
            </a:extLst>
          </p:cNvPr>
          <p:cNvSpPr txBox="1"/>
          <p:nvPr/>
        </p:nvSpPr>
        <p:spPr>
          <a:xfrm>
            <a:off x="5543546" y="4690938"/>
            <a:ext cx="1205567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1. </a:t>
            </a:r>
            <a:r>
              <a:rPr lang="de-DE" sz="1100" dirty="0" err="1">
                <a:solidFill>
                  <a:schemeClr val="bg1"/>
                </a:solidFill>
              </a:rPr>
              <a:t>Define</a:t>
            </a:r>
            <a:r>
              <a:rPr lang="de-DE" sz="1100" dirty="0">
                <a:solidFill>
                  <a:schemeClr val="bg1"/>
                </a:solidFill>
              </a:rPr>
              <a:t> ideal </a:t>
            </a:r>
            <a:r>
              <a:rPr lang="de-DE" sz="1100" dirty="0" err="1">
                <a:solidFill>
                  <a:schemeClr val="bg1"/>
                </a:solidFill>
              </a:rPr>
              <a:t>early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adopter</a:t>
            </a:r>
            <a:r>
              <a:rPr lang="de-DE" sz="1100" dirty="0">
                <a:solidFill>
                  <a:schemeClr val="bg1"/>
                </a:solidFill>
              </a:rPr>
              <a:t> - Persona</a:t>
            </a:r>
          </a:p>
          <a:p>
            <a:r>
              <a:rPr lang="de-DE" sz="1100" dirty="0">
                <a:solidFill>
                  <a:schemeClr val="bg1"/>
                </a:solidFill>
              </a:rPr>
              <a:t>2. Survey – find </a:t>
            </a:r>
            <a:r>
              <a:rPr lang="de-DE" sz="1100" dirty="0" err="1">
                <a:solidFill>
                  <a:schemeClr val="bg1"/>
                </a:solidFill>
              </a:rPr>
              <a:t>early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adopters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6AD06C-F38D-8F4E-925B-E811BA1FDFBA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CCA230-503B-534F-87FD-9B52B0B54457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EDF1F7-01D7-2544-9E8D-B6212724F00C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F3DBA-D17F-6C48-804A-E28E061FA58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CC3619-EA04-2F45-8BC4-D8C86117755D}"/>
              </a:ext>
            </a:extLst>
          </p:cNvPr>
          <p:cNvSpPr txBox="1"/>
          <p:nvPr/>
        </p:nvSpPr>
        <p:spPr>
          <a:xfrm>
            <a:off x="5543545" y="5746416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Find at least 10 </a:t>
            </a:r>
            <a:r>
              <a:rPr lang="de-DE" sz="1200" dirty="0" err="1">
                <a:solidFill>
                  <a:schemeClr val="bg1"/>
                </a:solidFill>
              </a:rPr>
              <a:t>early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adopters</a:t>
            </a:r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83BBAB-EC34-494C-97EC-8AAF47BE0755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7419EB-E554-EC47-B5BB-B1FDB11C01F6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7F035E-EE2D-914A-B5F4-1A894A3163C4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8BE444-06E8-9448-820D-209FB190695E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024396-40DF-284B-8517-D9BFC5166242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5A94C2-6C1A-8243-BE9E-9CD8511DB0C0}"/>
              </a:ext>
            </a:extLst>
          </p:cNvPr>
          <p:cNvSpPr txBox="1"/>
          <p:nvPr/>
        </p:nvSpPr>
        <p:spPr>
          <a:xfrm>
            <a:off x="7547886" y="914400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Startups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B3F961-A3D8-AF4C-9E80-6E65A173A917}"/>
              </a:ext>
            </a:extLst>
          </p:cNvPr>
          <p:cNvSpPr txBox="1"/>
          <p:nvPr/>
        </p:nvSpPr>
        <p:spPr>
          <a:xfrm>
            <a:off x="7567858" y="1595665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Small </a:t>
            </a:r>
            <a:r>
              <a:rPr lang="de-DE" sz="1200" dirty="0" err="1">
                <a:solidFill>
                  <a:schemeClr val="bg1"/>
                </a:solidFill>
              </a:rPr>
              <a:t>companies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have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F9F6782-A1FB-7740-86E6-C50A66EEF5EB}"/>
              </a:ext>
            </a:extLst>
          </p:cNvPr>
          <p:cNvSpPr txBox="1"/>
          <p:nvPr/>
        </p:nvSpPr>
        <p:spPr>
          <a:xfrm>
            <a:off x="7567857" y="2460422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EE68D5-9070-DA40-AC67-21A72E1A8908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09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94491-34C8-0F4B-96DD-DA35BA25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SMArt</a:t>
            </a:r>
            <a:r>
              <a:rPr lang="de-DE" dirty="0"/>
              <a:t> Goals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E2E236D-C0F5-CB4A-B65B-6E3B7AE87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901095"/>
              </p:ext>
            </p:extLst>
          </p:nvPr>
        </p:nvGraphicFramePr>
        <p:xfrm>
          <a:off x="497711" y="2249488"/>
          <a:ext cx="11227443" cy="33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481">
                  <a:extLst>
                    <a:ext uri="{9D8B030D-6E8A-4147-A177-3AD203B41FA5}">
                      <a16:colId xmlns:a16="http://schemas.microsoft.com/office/drawing/2014/main" val="3683865744"/>
                    </a:ext>
                  </a:extLst>
                </a:gridCol>
                <a:gridCol w="3742481">
                  <a:extLst>
                    <a:ext uri="{9D8B030D-6E8A-4147-A177-3AD203B41FA5}">
                      <a16:colId xmlns:a16="http://schemas.microsoft.com/office/drawing/2014/main" val="4172465514"/>
                    </a:ext>
                  </a:extLst>
                </a:gridCol>
                <a:gridCol w="3742481">
                  <a:extLst>
                    <a:ext uri="{9D8B030D-6E8A-4147-A177-3AD203B41FA5}">
                      <a16:colId xmlns:a16="http://schemas.microsoft.com/office/drawing/2014/main" val="2654720160"/>
                    </a:ext>
                  </a:extLst>
                </a:gridCol>
              </a:tblGrid>
              <a:tr h="431274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Team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Individual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35174"/>
                  </a:ext>
                </a:extLst>
              </a:tr>
              <a:tr h="1063415">
                <a:tc>
                  <a:txBody>
                    <a:bodyPr/>
                    <a:lstStyle/>
                    <a:p>
                      <a:r>
                        <a:rPr lang="de-DE" dirty="0"/>
                        <a:t>Jessica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More </a:t>
                      </a:r>
                      <a:r>
                        <a:rPr lang="de-DE" dirty="0" err="1"/>
                        <a:t>onsite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instead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remote </a:t>
                      </a:r>
                      <a:r>
                        <a:rPr lang="de-DE" dirty="0" err="1"/>
                        <a:t>teamwork</a:t>
                      </a:r>
                      <a:r>
                        <a:rPr lang="de-DE" dirty="0"/>
                        <a:t> (at least </a:t>
                      </a:r>
                      <a:r>
                        <a:rPr lang="de-DE" dirty="0" err="1"/>
                        <a:t>two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meetings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Present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discuss</a:t>
                      </a:r>
                      <a:r>
                        <a:rPr lang="de-DE" dirty="0"/>
                        <a:t> in English (at least </a:t>
                      </a:r>
                      <a:r>
                        <a:rPr lang="de-DE" dirty="0" err="1"/>
                        <a:t>once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86965"/>
                  </a:ext>
                </a:extLst>
              </a:tr>
              <a:tr h="431274">
                <a:tc>
                  <a:txBody>
                    <a:bodyPr/>
                    <a:lstStyle/>
                    <a:p>
                      <a:r>
                        <a:rPr lang="de-DE" dirty="0"/>
                        <a:t>Mirela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Time </a:t>
                      </a:r>
                      <a:r>
                        <a:rPr lang="de-DE" dirty="0" err="1"/>
                        <a:t>management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keep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track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deadlines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our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group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remind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members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Extend</a:t>
                      </a:r>
                      <a:r>
                        <a:rPr lang="de-DE" dirty="0"/>
                        <a:t> Business Network (2 </a:t>
                      </a:r>
                      <a:r>
                        <a:rPr lang="de-DE" dirty="0" err="1"/>
                        <a:t>contacts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88276"/>
                  </a:ext>
                </a:extLst>
              </a:tr>
              <a:tr h="431274">
                <a:tc>
                  <a:txBody>
                    <a:bodyPr/>
                    <a:lstStyle/>
                    <a:p>
                      <a:r>
                        <a:rPr lang="de-DE" dirty="0"/>
                        <a:t>Karim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Facilitation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make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complex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processes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terms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easier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understandable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Sharpen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analytical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skills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Analyze</a:t>
                      </a:r>
                      <a:r>
                        <a:rPr lang="de-DE" dirty="0"/>
                        <a:t> at least </a:t>
                      </a:r>
                      <a:r>
                        <a:rPr lang="de-DE" dirty="0" err="1"/>
                        <a:t>once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, e.g. Google Analytics, </a:t>
                      </a:r>
                      <a:r>
                        <a:rPr lang="de-DE" dirty="0" err="1"/>
                        <a:t>marketing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figures</a:t>
                      </a:r>
                      <a:r>
                        <a:rPr lang="de-DE" dirty="0"/>
                        <a:t>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00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0E871-09B7-5B4C-8669-25355960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Week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F3002-2568-3A46-9822-A68D887B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landing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(Wizard </a:t>
            </a:r>
            <a:r>
              <a:rPr lang="de-DE" dirty="0" err="1"/>
              <a:t>of</a:t>
            </a:r>
            <a:r>
              <a:rPr lang="de-DE" dirty="0"/>
              <a:t> Oz) – Track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adopters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willing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/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(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media</a:t>
            </a:r>
            <a:r>
              <a:rPr lang="de-DE" dirty="0"/>
              <a:t>)</a:t>
            </a:r>
          </a:p>
          <a:p>
            <a:r>
              <a:rPr lang="de-DE" dirty="0"/>
              <a:t>Lean </a:t>
            </a:r>
            <a:r>
              <a:rPr lang="de-DE" dirty="0" err="1"/>
              <a:t>Canvas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974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8AA5F5-F4E9-9A45-B5FE-23E817D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410" y="697658"/>
            <a:ext cx="3095626" cy="34901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1616B3-FCFD-1643-B37F-8794678567C1}"/>
              </a:ext>
            </a:extLst>
          </p:cNvPr>
          <p:cNvSpPr txBox="1"/>
          <p:nvPr/>
        </p:nvSpPr>
        <p:spPr>
          <a:xfrm>
            <a:off x="3117056" y="4794885"/>
            <a:ext cx="6615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latin typeface="Eurostile" panose="020B0504020202050204" pitchFamily="34" charset="77"/>
              </a:rPr>
              <a:t>Team 6</a:t>
            </a:r>
          </a:p>
          <a:p>
            <a:pPr algn="ctr"/>
            <a:r>
              <a:rPr lang="de-DE" dirty="0">
                <a:latin typeface="Eurostile" panose="020B0504020202050204" pitchFamily="34" charset="77"/>
              </a:rPr>
              <a:t>Mirela </a:t>
            </a:r>
            <a:r>
              <a:rPr lang="de-DE" dirty="0" err="1">
                <a:latin typeface="Eurostile" panose="020B0504020202050204" pitchFamily="34" charset="77"/>
              </a:rPr>
              <a:t>Curiman</a:t>
            </a:r>
            <a:r>
              <a:rPr lang="de-DE" dirty="0">
                <a:latin typeface="Eurostile" panose="020B0504020202050204" pitchFamily="34" charset="77"/>
              </a:rPr>
              <a:t>, Karim Abdel </a:t>
            </a:r>
            <a:r>
              <a:rPr lang="de-DE" dirty="0" err="1">
                <a:latin typeface="Eurostile" panose="020B0504020202050204" pitchFamily="34" charset="77"/>
              </a:rPr>
              <a:t>Ghany</a:t>
            </a:r>
            <a:r>
              <a:rPr lang="de-DE" dirty="0">
                <a:latin typeface="Eurostile" panose="020B0504020202050204" pitchFamily="34" charset="77"/>
              </a:rPr>
              <a:t>, Jessica Mai</a:t>
            </a:r>
            <a:endParaRPr lang="de-DE" sz="16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917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8FB59-D8E2-B44E-85CA-12E9ABDC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8A93DD-740A-C341-8FB1-61722744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SEO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findings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Or</a:t>
            </a:r>
            <a:endParaRPr lang="de-DE" dirty="0"/>
          </a:p>
          <a:p>
            <a:r>
              <a:rPr lang="de-DE" dirty="0" err="1"/>
              <a:t>Hire</a:t>
            </a:r>
            <a:r>
              <a:rPr lang="de-DE" dirty="0"/>
              <a:t> a SEO </a:t>
            </a:r>
            <a:r>
              <a:rPr lang="de-DE" dirty="0" err="1"/>
              <a:t>agency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3726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E15AFA-2AD8-C640-8D86-9E126F143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de-DE" sz="4000" dirty="0"/>
              <a:t>The </a:t>
            </a:r>
            <a:r>
              <a:rPr lang="de-DE" sz="4000" dirty="0" err="1"/>
              <a:t>Product</a:t>
            </a:r>
            <a:endParaRPr lang="de-DE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8FCC8-AE4D-6743-87F7-D494EB6E0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dirty="0"/>
              <a:t>An </a:t>
            </a:r>
            <a:r>
              <a:rPr lang="de-DE" sz="2800" dirty="0" err="1"/>
              <a:t>artificial</a:t>
            </a:r>
            <a:r>
              <a:rPr lang="de-DE" sz="2800" dirty="0"/>
              <a:t> </a:t>
            </a:r>
            <a:r>
              <a:rPr lang="de-DE" sz="2800" dirty="0" err="1"/>
              <a:t>intelligence</a:t>
            </a:r>
            <a:r>
              <a:rPr lang="de-DE" sz="2800" dirty="0"/>
              <a:t> </a:t>
            </a:r>
            <a:r>
              <a:rPr lang="de-DE" sz="2800" dirty="0" err="1"/>
              <a:t>developed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analyzing</a:t>
            </a:r>
            <a:r>
              <a:rPr lang="de-DE" sz="2800" dirty="0"/>
              <a:t> </a:t>
            </a:r>
            <a:r>
              <a:rPr lang="de-DE" sz="2800" dirty="0" err="1"/>
              <a:t>website's</a:t>
            </a:r>
            <a:r>
              <a:rPr lang="de-DE" sz="2800" dirty="0"/>
              <a:t> </a:t>
            </a:r>
            <a:r>
              <a:rPr lang="de-DE" sz="2800" dirty="0" err="1"/>
              <a:t>content</a:t>
            </a:r>
            <a:r>
              <a:rPr lang="de-DE" sz="2800" dirty="0"/>
              <a:t> in </a:t>
            </a:r>
            <a:r>
              <a:rPr lang="de-DE" sz="2800" dirty="0" err="1"/>
              <a:t>respect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SEO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improving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ranking</a:t>
            </a:r>
            <a:endParaRPr lang="de-DE" sz="2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3987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D1385-8393-664A-99E7-E8D779F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de-DE" sz="4000" dirty="0"/>
              <a:t>The </a:t>
            </a:r>
            <a:r>
              <a:rPr lang="de-DE" sz="4000" dirty="0" err="1"/>
              <a:t>problem</a:t>
            </a:r>
            <a:r>
              <a:rPr lang="de-DE" sz="4000" dirty="0"/>
              <a:t> </a:t>
            </a:r>
            <a:r>
              <a:rPr lang="de-DE" sz="4000" dirty="0" err="1"/>
              <a:t>we</a:t>
            </a:r>
            <a:r>
              <a:rPr lang="de-DE" sz="4000" dirty="0"/>
              <a:t> </a:t>
            </a:r>
            <a:r>
              <a:rPr lang="de-DE" sz="4000" dirty="0" err="1"/>
              <a:t>Solve</a:t>
            </a:r>
            <a:endParaRPr lang="de-DE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FB5E6-3246-124C-A185-BFC36B56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3200" dirty="0"/>
              <a:t>SEO </a:t>
            </a:r>
            <a:r>
              <a:rPr lang="de-DE" sz="3200" dirty="0" err="1"/>
              <a:t>is</a:t>
            </a:r>
            <a:r>
              <a:rPr lang="de-DE" sz="3200" dirty="0"/>
              <a:t> time </a:t>
            </a:r>
            <a:r>
              <a:rPr lang="de-DE" sz="3200" dirty="0" err="1"/>
              <a:t>consuming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costly</a:t>
            </a:r>
            <a:endParaRPr lang="de-DE" sz="32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79323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Which</a:t>
            </a:r>
            <a:r>
              <a:rPr lang="de-DE" dirty="0"/>
              <a:t> Hypothesis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7298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78F1D-620E-E14F-B9A1-33EA6EFB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73EDE8-19AE-8E43-8889-636EF763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Invalidated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People find SEO </a:t>
            </a:r>
            <a:r>
              <a:rPr lang="de-DE" dirty="0" err="1"/>
              <a:t>too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endParaRPr lang="de-DE" dirty="0"/>
          </a:p>
          <a:p>
            <a:r>
              <a:rPr lang="de-DE" dirty="0" err="1"/>
              <a:t>Validated</a:t>
            </a:r>
            <a:endParaRPr lang="de-DE" dirty="0"/>
          </a:p>
          <a:p>
            <a:pPr lvl="1"/>
            <a:r>
              <a:rPr lang="de-DE" dirty="0"/>
              <a:t>People do not </a:t>
            </a:r>
            <a:r>
              <a:rPr lang="de-DE" dirty="0" err="1"/>
              <a:t>fear</a:t>
            </a:r>
            <a:r>
              <a:rPr lang="de-DE" dirty="0"/>
              <a:t> AI</a:t>
            </a:r>
          </a:p>
          <a:p>
            <a:pPr lvl="1"/>
            <a:r>
              <a:rPr lang="de-DE" dirty="0"/>
              <a:t>People </a:t>
            </a:r>
            <a:r>
              <a:rPr lang="de-DE" dirty="0" err="1"/>
              <a:t>want</a:t>
            </a:r>
            <a:r>
              <a:rPr lang="de-DE" dirty="0"/>
              <a:t> SEO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expensive</a:t>
            </a:r>
          </a:p>
          <a:p>
            <a:pPr lvl="1"/>
            <a:r>
              <a:rPr lang="de-DE" dirty="0"/>
              <a:t>Even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/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revenue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willing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privde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dirty="0" err="1"/>
              <a:t>Besides</a:t>
            </a:r>
            <a:r>
              <a:rPr lang="de-DE" dirty="0"/>
              <a:t> Core </a:t>
            </a:r>
            <a:r>
              <a:rPr lang="de-DE" dirty="0" err="1"/>
              <a:t>Assumptions</a:t>
            </a:r>
            <a:endParaRPr lang="de-DE" dirty="0"/>
          </a:p>
          <a:p>
            <a:pPr lvl="1"/>
            <a:r>
              <a:rPr lang="de-DE" dirty="0"/>
              <a:t>People do not </a:t>
            </a:r>
            <a:r>
              <a:rPr lang="de-DE" dirty="0" err="1"/>
              <a:t>use</a:t>
            </a:r>
            <a:r>
              <a:rPr lang="de-DE" dirty="0"/>
              <a:t> SEO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pPr lvl="1"/>
            <a:r>
              <a:rPr lang="de-DE" dirty="0"/>
              <a:t>People find SEO not transparent </a:t>
            </a:r>
            <a:r>
              <a:rPr lang="de-DE" dirty="0" err="1"/>
              <a:t>enough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968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Which</a:t>
            </a:r>
            <a:r>
              <a:rPr lang="de-DE" dirty="0"/>
              <a:t> Experiments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Run?</a:t>
            </a:r>
          </a:p>
        </p:txBody>
      </p:sp>
    </p:spTree>
    <p:extLst>
      <p:ext uri="{BB962C8B-B14F-4D97-AF65-F5344CB8AC3E}">
        <p14:creationId xmlns:p14="http://schemas.microsoft.com/office/powerpoint/2010/main" val="305791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DB502C-BEDF-7F40-BA9E-393B55FD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Experiments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599CAF-C3A9-4341-AF64-6F4E83ADD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8047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280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B6F9E-1CBA-DA40-937C-12A044B4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35"/>
            <a:ext cx="9905998" cy="1478570"/>
          </a:xfrm>
        </p:spPr>
        <p:txBody>
          <a:bodyPr/>
          <a:lstStyle/>
          <a:p>
            <a:r>
              <a:rPr lang="de-DE" dirty="0"/>
              <a:t>Lean </a:t>
            </a:r>
            <a:r>
              <a:rPr lang="de-DE" dirty="0" err="1"/>
              <a:t>canvas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FC545C-D2FD-1249-AF95-E85876E4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7081"/>
            <a:ext cx="9295359" cy="54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5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788E2-E75E-8648-AB93-C0B86849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31"/>
            <a:ext cx="9905998" cy="1478570"/>
          </a:xfrm>
        </p:spPr>
        <p:txBody>
          <a:bodyPr/>
          <a:lstStyle/>
          <a:p>
            <a:r>
              <a:rPr lang="de-DE" dirty="0"/>
              <a:t>Customer </a:t>
            </a:r>
            <a:r>
              <a:rPr lang="de-DE" dirty="0" err="1"/>
              <a:t>journey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DAF131-9C49-8245-B978-B99EC9F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206937"/>
            <a:ext cx="10301546" cy="50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12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623D8-975A-1A41-A08A-A61B84B3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19"/>
            <a:ext cx="9905998" cy="1478570"/>
          </a:xfrm>
        </p:spPr>
        <p:txBody>
          <a:bodyPr/>
          <a:lstStyle/>
          <a:p>
            <a:r>
              <a:rPr lang="de-DE" dirty="0"/>
              <a:t>AARRR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27B0FA8-5184-FC41-8DC3-9F5A75CC8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193200"/>
            <a:ext cx="9942439" cy="48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57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8E05B-740E-6C4F-80EE-F5202944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Landing</a:t>
            </a:r>
            <a:r>
              <a:rPr lang="de-DE" dirty="0"/>
              <a:t> Page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35F3-AFE4-F941-89BA-027844FC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36" y="1774248"/>
            <a:ext cx="8433751" cy="49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53220-7D7E-F547-9551-D91D23C3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do Companies Charge </a:t>
            </a:r>
            <a:r>
              <a:rPr lang="de-DE" dirty="0" err="1"/>
              <a:t>for</a:t>
            </a:r>
            <a:r>
              <a:rPr lang="de-DE" dirty="0"/>
              <a:t>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1874F5-40E0-3D45-BFF7-A33A92E3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Hourly</a:t>
            </a:r>
            <a:r>
              <a:rPr lang="de-DE" dirty="0"/>
              <a:t> Business Model</a:t>
            </a:r>
          </a:p>
          <a:p>
            <a:r>
              <a:rPr lang="de-DE" dirty="0"/>
              <a:t>50%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SEO‘s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75$ - 200$/Hour</a:t>
            </a:r>
          </a:p>
          <a:p>
            <a:r>
              <a:rPr lang="de-DE" dirty="0"/>
              <a:t>88% </a:t>
            </a:r>
            <a:r>
              <a:rPr lang="de-DE" dirty="0" err="1"/>
              <a:t>charge</a:t>
            </a:r>
            <a:r>
              <a:rPr lang="de-DE" dirty="0"/>
              <a:t> 150$/Hour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6.25%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200$</a:t>
            </a:r>
          </a:p>
        </p:txBody>
      </p:sp>
    </p:spTree>
    <p:extLst>
      <p:ext uri="{BB962C8B-B14F-4D97-AF65-F5344CB8AC3E}">
        <p14:creationId xmlns:p14="http://schemas.microsoft.com/office/powerpoint/2010/main" val="337807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3E207-B605-4F44-8332-21E23024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33"/>
            <a:ext cx="9905998" cy="1478570"/>
          </a:xfrm>
        </p:spPr>
        <p:txBody>
          <a:bodyPr/>
          <a:lstStyle/>
          <a:p>
            <a:r>
              <a:rPr lang="de-DE" dirty="0"/>
              <a:t>Survey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25C4E-2339-C24C-A27F-5788C5CC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8003"/>
            <a:ext cx="9905999" cy="42931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dirty="0"/>
              <a:t>47 Participants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Do you know what SEO is? – Yes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Do you think SEO is important? –Yes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Do you already use SEO? Yes / Not yet, but considering it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If you don't use SEO, why? No budget, too time consuming, no knowledge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How much do you pay for SEO per month? (If you </a:t>
            </a:r>
            <a:r>
              <a:rPr lang="en" dirty="0" err="1"/>
              <a:t>selected"No</a:t>
            </a:r>
            <a:r>
              <a:rPr lang="en" dirty="0"/>
              <a:t>", please skip this question) - approx. 1,550€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Do you know what AI is? – Yes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Would you trust Artificial Intelligence regarding SEO? – Yes / I would consider it.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Would you prefer to pay less and provide your company's data to an AI? – Yes / I would consider it.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Under which circumstances would you like to use / pay for SEO? – Cheaper / Less time consuming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If you already use SEO, how would you imagine a better service? – Improved and higher ranking, faster &amp; adapting.</a:t>
            </a:r>
          </a:p>
        </p:txBody>
      </p:sp>
    </p:spTree>
    <p:extLst>
      <p:ext uri="{BB962C8B-B14F-4D97-AF65-F5344CB8AC3E}">
        <p14:creationId xmlns:p14="http://schemas.microsoft.com/office/powerpoint/2010/main" val="1017280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3E207-B605-4F44-8332-21E23024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19"/>
            <a:ext cx="9905998" cy="1478570"/>
          </a:xfrm>
        </p:spPr>
        <p:txBody>
          <a:bodyPr/>
          <a:lstStyle/>
          <a:p>
            <a:r>
              <a:rPr lang="de-DE" dirty="0"/>
              <a:t>Survey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25C4E-2339-C24C-A27F-5788C5CC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45628"/>
            <a:ext cx="8076159" cy="46455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dirty="0"/>
              <a:t>18 </a:t>
            </a:r>
            <a:r>
              <a:rPr lang="de-DE" dirty="0" err="1"/>
              <a:t>Participants</a:t>
            </a:r>
            <a:r>
              <a:rPr lang="de-DE" dirty="0"/>
              <a:t> – Early </a:t>
            </a:r>
            <a:r>
              <a:rPr lang="de-DE" dirty="0" err="1"/>
              <a:t>Adopters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not </a:t>
            </a:r>
            <a:r>
              <a:rPr lang="de-DE" dirty="0" err="1"/>
              <a:t>investing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SEO? – </a:t>
            </a:r>
            <a:r>
              <a:rPr lang="de-DE" dirty="0" err="1"/>
              <a:t>No</a:t>
            </a:r>
            <a:r>
              <a:rPr lang="de-DE" dirty="0"/>
              <a:t> Budget / Time.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If SEO was less expensive, would it be possible to approve budget for it? 94% Yes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If it increases your revenue, what is the maximum acceptable budget your company could spend on SEO in a month?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Which position do you own in your company?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Are you responsible for any kind of budget management in your company? 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What is your highest level of education? – Master, Doctor, Bachelor</a:t>
            </a:r>
          </a:p>
          <a:p>
            <a:pPr marL="457200" indent="-457200">
              <a:buFont typeface="+mj-lt"/>
              <a:buAutoNum type="arabicPeriod"/>
            </a:pPr>
            <a:r>
              <a:rPr lang="en" dirty="0"/>
              <a:t>Which Social Media Channels do you use? – LinkedIn, Facebook, Instagram,</a:t>
            </a:r>
          </a:p>
          <a:p>
            <a:pPr marL="0" indent="0">
              <a:buNone/>
            </a:pPr>
            <a:r>
              <a:rPr lang="en" dirty="0"/>
              <a:t>        Reddit, Twitter.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" dirty="0"/>
              <a:t>How frequently do you generate content on social media? Weekly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" dirty="0"/>
              <a:t>How many followers do you have on your most viewed social media account? – More than 3,000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" dirty="0"/>
              <a:t>What was the highest amount of reactions you received on a post so far? – Over 3,000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E288FC6-4CF5-8C40-923D-33CB93527208}"/>
              </a:ext>
            </a:extLst>
          </p:cNvPr>
          <p:cNvGraphicFramePr/>
          <p:nvPr>
            <p:extLst/>
          </p:nvPr>
        </p:nvGraphicFramePr>
        <p:xfrm>
          <a:off x="7493876" y="2624198"/>
          <a:ext cx="3289738" cy="1951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1561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F7C5A-C088-1446-953F-1E37916C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33"/>
            <a:ext cx="9905998" cy="1478570"/>
          </a:xfrm>
        </p:spPr>
        <p:txBody>
          <a:bodyPr/>
          <a:lstStyle/>
          <a:p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contacting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AF0F00-742C-884F-B299-27BB79F4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4572001"/>
          </a:xfrm>
        </p:spPr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startups</a:t>
            </a:r>
            <a:endParaRPr lang="de-DE" dirty="0"/>
          </a:p>
          <a:p>
            <a:r>
              <a:rPr lang="de-DE" dirty="0"/>
              <a:t>SaaS &amp; online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r>
              <a:rPr lang="de-DE" dirty="0" err="1"/>
              <a:t>Locally</a:t>
            </a:r>
            <a:r>
              <a:rPr lang="de-DE" dirty="0"/>
              <a:t> </a:t>
            </a:r>
            <a:r>
              <a:rPr lang="de-DE" dirty="0" err="1"/>
              <a:t>exclusive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  <a:p>
            <a:r>
              <a:rPr lang="de-DE" dirty="0"/>
              <a:t>Medical/Legal/Maintenance Professionals</a:t>
            </a:r>
          </a:p>
          <a:p>
            <a:r>
              <a:rPr lang="de-DE" dirty="0"/>
              <a:t>Restaurants &amp; Bars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61 </a:t>
            </a:r>
            <a:r>
              <a:rPr lang="de-DE" dirty="0" err="1">
                <a:sym typeface="Wingdings" pitchFamily="2" charset="2"/>
              </a:rPr>
              <a:t>companies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by</a:t>
            </a:r>
            <a:r>
              <a:rPr lang="de-DE" dirty="0">
                <a:sym typeface="Wingdings" pitchFamily="2" charset="2"/>
              </a:rPr>
              <a:t> mail / </a:t>
            </a:r>
            <a:r>
              <a:rPr lang="de-DE" dirty="0" err="1">
                <a:sym typeface="Wingdings" pitchFamily="2" charset="2"/>
              </a:rPr>
              <a:t>phone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784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F7C5A-C088-1446-953F-1E37916C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33"/>
            <a:ext cx="9905998" cy="1478570"/>
          </a:xfrm>
        </p:spPr>
        <p:txBody>
          <a:bodyPr/>
          <a:lstStyle/>
          <a:p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contacting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AF0F00-742C-884F-B299-27BB79F4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4572001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de-DE" sz="1400" dirty="0"/>
              <a:t>26 Startups:</a:t>
            </a:r>
          </a:p>
          <a:p>
            <a:r>
              <a:rPr lang="de-DE" sz="1400" dirty="0" err="1"/>
              <a:t>Memematch</a:t>
            </a:r>
            <a:r>
              <a:rPr lang="de-DE" sz="1400" dirty="0"/>
              <a:t> /</a:t>
            </a:r>
            <a:r>
              <a:rPr lang="de-DE" sz="1400" dirty="0" err="1"/>
              <a:t>Appgrade</a:t>
            </a:r>
            <a:endParaRPr lang="de-DE" sz="1400" dirty="0"/>
          </a:p>
          <a:p>
            <a:r>
              <a:rPr lang="de-DE" sz="1400" dirty="0"/>
              <a:t>Steuerbot</a:t>
            </a:r>
          </a:p>
          <a:p>
            <a:r>
              <a:rPr lang="de-DE" sz="1400" dirty="0" err="1"/>
              <a:t>Ahead</a:t>
            </a:r>
            <a:endParaRPr lang="de-DE" sz="1400" dirty="0"/>
          </a:p>
          <a:p>
            <a:r>
              <a:rPr lang="de-DE" sz="1400" dirty="0" err="1"/>
              <a:t>Oddity</a:t>
            </a:r>
            <a:endParaRPr lang="de-DE" sz="1400" dirty="0"/>
          </a:p>
          <a:p>
            <a:r>
              <a:rPr lang="de-DE" sz="1400" dirty="0" err="1"/>
              <a:t>Moovel</a:t>
            </a:r>
            <a:endParaRPr lang="de-DE" sz="1400" dirty="0"/>
          </a:p>
          <a:p>
            <a:r>
              <a:rPr lang="de-DE" sz="1400" dirty="0" err="1"/>
              <a:t>Regiohelden</a:t>
            </a:r>
            <a:endParaRPr lang="de-DE" sz="1400" dirty="0"/>
          </a:p>
          <a:p>
            <a:r>
              <a:rPr lang="de-DE" sz="1400" dirty="0" err="1"/>
              <a:t>Smapone</a:t>
            </a:r>
            <a:endParaRPr lang="de-DE" sz="1400" dirty="0"/>
          </a:p>
          <a:p>
            <a:r>
              <a:rPr lang="de-DE" sz="1400" dirty="0"/>
              <a:t>Pioniergeist</a:t>
            </a:r>
          </a:p>
          <a:p>
            <a:r>
              <a:rPr lang="de-DE" sz="1400" dirty="0" err="1"/>
              <a:t>Acmeo</a:t>
            </a:r>
            <a:endParaRPr lang="de-DE" sz="1400" dirty="0"/>
          </a:p>
          <a:p>
            <a:r>
              <a:rPr lang="de-DE" sz="1400" dirty="0" err="1"/>
              <a:t>Peat</a:t>
            </a:r>
            <a:r>
              <a:rPr lang="en" sz="1400" dirty="0"/>
              <a:t> </a:t>
            </a:r>
            <a:r>
              <a:rPr lang="en" sz="1400" dirty="0" err="1"/>
              <a:t>Infarm</a:t>
            </a:r>
            <a:r>
              <a:rPr lang="en" sz="1400" dirty="0"/>
              <a:t>, Berlin</a:t>
            </a:r>
          </a:p>
          <a:p>
            <a:r>
              <a:rPr lang="en" sz="1400" dirty="0"/>
              <a:t>Auto1Group, Berlin</a:t>
            </a:r>
          </a:p>
          <a:p>
            <a:r>
              <a:rPr lang="en" sz="1400" dirty="0"/>
              <a:t>door2door, Berlin</a:t>
            </a:r>
          </a:p>
          <a:p>
            <a:r>
              <a:rPr lang="en" sz="1400" dirty="0" err="1"/>
              <a:t>Contentful</a:t>
            </a:r>
            <a:r>
              <a:rPr lang="en" sz="1400" dirty="0"/>
              <a:t>, Berlin</a:t>
            </a:r>
          </a:p>
          <a:p>
            <a:r>
              <a:rPr lang="en" sz="1400" dirty="0" err="1"/>
              <a:t>Spryker</a:t>
            </a:r>
            <a:r>
              <a:rPr lang="en" sz="1400" dirty="0"/>
              <a:t>, Berlin</a:t>
            </a:r>
          </a:p>
          <a:p>
            <a:r>
              <a:rPr lang="en" sz="1400" dirty="0" err="1"/>
              <a:t>FlixMobility</a:t>
            </a:r>
            <a:r>
              <a:rPr lang="en" sz="1400" dirty="0"/>
              <a:t>, Munich</a:t>
            </a:r>
          </a:p>
          <a:p>
            <a:r>
              <a:rPr lang="en" sz="1400" dirty="0" err="1"/>
              <a:t>Comatch</a:t>
            </a:r>
            <a:r>
              <a:rPr lang="en" sz="1400" dirty="0"/>
              <a:t>, Berlin</a:t>
            </a:r>
          </a:p>
          <a:p>
            <a:r>
              <a:rPr lang="en" sz="1400" dirty="0" err="1"/>
              <a:t>Horizn</a:t>
            </a:r>
            <a:r>
              <a:rPr lang="en" sz="1400" dirty="0"/>
              <a:t> Studios, Berlin</a:t>
            </a:r>
          </a:p>
          <a:p>
            <a:r>
              <a:rPr lang="en" sz="1400" dirty="0" err="1"/>
              <a:t>Celonis</a:t>
            </a:r>
            <a:r>
              <a:rPr lang="en" sz="1400" dirty="0"/>
              <a:t>, München</a:t>
            </a:r>
          </a:p>
          <a:p>
            <a:r>
              <a:rPr lang="en" sz="1400" dirty="0"/>
              <a:t>N26, Berlin</a:t>
            </a:r>
          </a:p>
          <a:p>
            <a:r>
              <a:rPr lang="en" sz="1400" dirty="0" err="1"/>
              <a:t>Yerka</a:t>
            </a:r>
            <a:r>
              <a:rPr lang="en" sz="1400" dirty="0"/>
              <a:t> Bikes, Chile</a:t>
            </a:r>
          </a:p>
          <a:p>
            <a:r>
              <a:rPr lang="en" sz="1400" dirty="0" err="1"/>
              <a:t>Haize</a:t>
            </a:r>
            <a:endParaRPr lang="en" sz="1400" dirty="0"/>
          </a:p>
          <a:p>
            <a:r>
              <a:rPr lang="en" sz="1400" dirty="0" err="1"/>
              <a:t>Noa</a:t>
            </a:r>
            <a:r>
              <a:rPr lang="en" sz="1400" dirty="0"/>
              <a:t>, Silicon Valley</a:t>
            </a:r>
          </a:p>
          <a:p>
            <a:r>
              <a:rPr lang="en" sz="1400" dirty="0"/>
              <a:t>Cobi</a:t>
            </a:r>
          </a:p>
          <a:p>
            <a:r>
              <a:rPr lang="en" sz="1400" dirty="0" err="1"/>
              <a:t>Eyeo</a:t>
            </a:r>
            <a:r>
              <a:rPr lang="en" sz="1400" dirty="0"/>
              <a:t> GmbH</a:t>
            </a:r>
          </a:p>
          <a:p>
            <a:r>
              <a:rPr lang="en" sz="1400" dirty="0"/>
              <a:t>Heartbeat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4410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1313C-48CC-B244-B3EB-52F791AC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29"/>
            <a:ext cx="9905998" cy="1478570"/>
          </a:xfrm>
        </p:spPr>
        <p:txBody>
          <a:bodyPr/>
          <a:lstStyle/>
          <a:p>
            <a:r>
              <a:rPr lang="de-DE" dirty="0"/>
              <a:t>Persona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3DBB2-7CF4-8E41-93BE-397441A6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216992"/>
            <a:ext cx="9368221" cy="5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8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7F8EB-8B68-1D4A-9027-F5109999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DE572A-1824-3E48-8C17-23737A203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800" dirty="0" err="1"/>
              <a:t>Wanna</a:t>
            </a:r>
            <a:r>
              <a:rPr lang="de-DE" sz="4800" dirty="0"/>
              <a:t> </a:t>
            </a:r>
            <a:r>
              <a:rPr lang="de-DE" sz="4800" dirty="0" err="1"/>
              <a:t>see</a:t>
            </a:r>
            <a:r>
              <a:rPr lang="de-DE" sz="4800" dirty="0"/>
              <a:t> </a:t>
            </a:r>
            <a:r>
              <a:rPr lang="de-DE" sz="4800" dirty="0" err="1"/>
              <a:t>my</a:t>
            </a:r>
            <a:r>
              <a:rPr lang="de-DE" sz="4800" dirty="0"/>
              <a:t> Report real quick?</a:t>
            </a:r>
          </a:p>
        </p:txBody>
      </p:sp>
    </p:spTree>
    <p:extLst>
      <p:ext uri="{BB962C8B-B14F-4D97-AF65-F5344CB8AC3E}">
        <p14:creationId xmlns:p14="http://schemas.microsoft.com/office/powerpoint/2010/main" val="2466221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275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1585B89-0887-1248-BF86-3F707C26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de-DE" sz="4000" dirty="0" err="1"/>
              <a:t>Learnings</a:t>
            </a:r>
            <a:endParaRPr lang="de-DE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1F362-EAC8-2845-8F1E-A991E3CC5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 lnSpcReduction="10000"/>
          </a:bodyPr>
          <a:lstStyle/>
          <a:p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mistakes</a:t>
            </a:r>
            <a:endParaRPr lang="de-DE" dirty="0"/>
          </a:p>
          <a:p>
            <a:r>
              <a:rPr lang="de-DE" dirty="0" err="1"/>
              <a:t>Vanity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well-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pickung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pace</a:t>
            </a:r>
            <a:r>
              <a:rPr lang="de-DE" dirty="0"/>
              <a:t> just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deadline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in </a:t>
            </a:r>
            <a:r>
              <a:rPr lang="de-DE" dirty="0" err="1"/>
              <a:t>advance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peoples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, </a:t>
            </a:r>
            <a:r>
              <a:rPr lang="de-DE" dirty="0" err="1"/>
              <a:t>too</a:t>
            </a:r>
            <a:endParaRPr lang="de-DE" dirty="0"/>
          </a:p>
          <a:p>
            <a:endParaRPr lang="de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6178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Pivots Look like?</a:t>
            </a:r>
          </a:p>
        </p:txBody>
      </p:sp>
    </p:spTree>
    <p:extLst>
      <p:ext uri="{BB962C8B-B14F-4D97-AF65-F5344CB8AC3E}">
        <p14:creationId xmlns:p14="http://schemas.microsoft.com/office/powerpoint/2010/main" val="1721829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E46F8-2349-F848-9621-B36A83ED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Pivots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52A6E-BD41-FA47-95B0-B7D2DB8C9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dirty="0" err="1"/>
              <a:t>Too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 &amp;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know-how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: Just </a:t>
            </a:r>
            <a:r>
              <a:rPr lang="de-DE" dirty="0" err="1"/>
              <a:t>too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: </a:t>
            </a:r>
            <a:r>
              <a:rPr lang="de-DE" dirty="0" err="1"/>
              <a:t>Too</a:t>
            </a:r>
            <a:r>
              <a:rPr lang="de-DE" dirty="0"/>
              <a:t> expensive</a:t>
            </a:r>
          </a:p>
          <a:p>
            <a:r>
              <a:rPr lang="de-DE" dirty="0" err="1"/>
              <a:t>To</a:t>
            </a:r>
            <a:r>
              <a:rPr lang="de-DE" dirty="0"/>
              <a:t>: </a:t>
            </a:r>
            <a:r>
              <a:rPr lang="de-DE" dirty="0" err="1"/>
              <a:t>Too</a:t>
            </a:r>
            <a:r>
              <a:rPr lang="de-DE" dirty="0"/>
              <a:t> expensive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companies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94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E7192-78D9-064E-BC9B-CC476027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- </a:t>
            </a:r>
            <a:r>
              <a:rPr lang="de-DE" dirty="0" err="1"/>
              <a:t>Hourly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4E3FCF2-1372-3A4C-95D3-AD392303728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42938" y="3814763"/>
            <a:ext cx="1100137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feil nach unten 7">
            <a:extLst>
              <a:ext uri="{FF2B5EF4-FFF2-40B4-BE49-F238E27FC236}">
                <a16:creationId xmlns:a16="http://schemas.microsoft.com/office/drawing/2014/main" id="{0A81E6A8-6401-0040-A3D0-A3AD55B4FAA5}"/>
              </a:ext>
            </a:extLst>
          </p:cNvPr>
          <p:cNvSpPr/>
          <p:nvPr/>
        </p:nvSpPr>
        <p:spPr>
          <a:xfrm>
            <a:off x="507206" y="3443288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F81563-87B1-294C-B8DA-C0D45E6D3FC8}"/>
              </a:ext>
            </a:extLst>
          </p:cNvPr>
          <p:cNvSpPr txBox="1"/>
          <p:nvPr/>
        </p:nvSpPr>
        <p:spPr>
          <a:xfrm>
            <a:off x="460771" y="2844196"/>
            <a:ext cx="36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0</a:t>
            </a:r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484C1FD6-BDA7-B546-8584-73B3821ADB70}"/>
              </a:ext>
            </a:extLst>
          </p:cNvPr>
          <p:cNvSpPr/>
          <p:nvPr/>
        </p:nvSpPr>
        <p:spPr>
          <a:xfrm>
            <a:off x="391715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DF62711-5471-D94B-95C3-B54CF9A55915}"/>
              </a:ext>
            </a:extLst>
          </p:cNvPr>
          <p:cNvSpPr txBox="1"/>
          <p:nvPr/>
        </p:nvSpPr>
        <p:spPr>
          <a:xfrm>
            <a:off x="3605935" y="2844196"/>
            <a:ext cx="89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75$</a:t>
            </a:r>
          </a:p>
        </p:txBody>
      </p:sp>
      <p:sp>
        <p:nvSpPr>
          <p:cNvPr id="13" name="Pfeil nach unten 12">
            <a:extLst>
              <a:ext uri="{FF2B5EF4-FFF2-40B4-BE49-F238E27FC236}">
                <a16:creationId xmlns:a16="http://schemas.microsoft.com/office/drawing/2014/main" id="{C8C497BA-420C-904B-BC6A-96704B5F6ECB}"/>
              </a:ext>
            </a:extLst>
          </p:cNvPr>
          <p:cNvSpPr/>
          <p:nvPr/>
        </p:nvSpPr>
        <p:spPr>
          <a:xfrm>
            <a:off x="763397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8F5A391-24F6-714C-BE01-D4982A655FB7}"/>
              </a:ext>
            </a:extLst>
          </p:cNvPr>
          <p:cNvSpPr txBox="1"/>
          <p:nvPr/>
        </p:nvSpPr>
        <p:spPr>
          <a:xfrm>
            <a:off x="7228267" y="2844196"/>
            <a:ext cx="108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150$</a:t>
            </a:r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AAC5536-77A5-634F-89D9-C79CCB7EAAD8}"/>
              </a:ext>
            </a:extLst>
          </p:cNvPr>
          <p:cNvSpPr/>
          <p:nvPr/>
        </p:nvSpPr>
        <p:spPr>
          <a:xfrm>
            <a:off x="10050666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DC8B67-2B6B-2145-B56A-C51B61112409}"/>
              </a:ext>
            </a:extLst>
          </p:cNvPr>
          <p:cNvSpPr txBox="1"/>
          <p:nvPr/>
        </p:nvSpPr>
        <p:spPr>
          <a:xfrm>
            <a:off x="9583400" y="2844196"/>
            <a:ext cx="120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200$</a:t>
            </a:r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26A2FECE-BD99-054D-8901-8EF55FF8EDBA}"/>
              </a:ext>
            </a:extLst>
          </p:cNvPr>
          <p:cNvSpPr/>
          <p:nvPr/>
        </p:nvSpPr>
        <p:spPr>
          <a:xfrm rot="5400000">
            <a:off x="1886288" y="2661631"/>
            <a:ext cx="898351" cy="3385053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95041E1-7923-044D-80C6-443F097C65E1}"/>
              </a:ext>
            </a:extLst>
          </p:cNvPr>
          <p:cNvSpPr txBox="1"/>
          <p:nvPr/>
        </p:nvSpPr>
        <p:spPr>
          <a:xfrm>
            <a:off x="1629485" y="4803333"/>
            <a:ext cx="141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43.75%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EE385C88-A354-E54C-BB86-41553473440C}"/>
              </a:ext>
            </a:extLst>
          </p:cNvPr>
          <p:cNvSpPr/>
          <p:nvPr/>
        </p:nvSpPr>
        <p:spPr>
          <a:xfrm rot="5400000">
            <a:off x="8503306" y="3159788"/>
            <a:ext cx="924199" cy="2414587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A05B9A6-5EAE-9B43-93F1-9F680CCD143D}"/>
              </a:ext>
            </a:extLst>
          </p:cNvPr>
          <p:cNvSpPr txBox="1"/>
          <p:nvPr/>
        </p:nvSpPr>
        <p:spPr>
          <a:xfrm>
            <a:off x="8363536" y="4843470"/>
            <a:ext cx="120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5.75%</a:t>
            </a:r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A1C0239A-D225-B140-B7A4-DAF9A44D43DE}"/>
              </a:ext>
            </a:extLst>
          </p:cNvPr>
          <p:cNvSpPr/>
          <p:nvPr/>
        </p:nvSpPr>
        <p:spPr>
          <a:xfrm rot="5400000">
            <a:off x="10608361" y="3443471"/>
            <a:ext cx="924199" cy="1795524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BCDAC90-C8EA-3D4D-BFEB-ADCC284B814D}"/>
              </a:ext>
            </a:extLst>
          </p:cNvPr>
          <p:cNvSpPr txBox="1"/>
          <p:nvPr/>
        </p:nvSpPr>
        <p:spPr>
          <a:xfrm>
            <a:off x="10468592" y="4803333"/>
            <a:ext cx="120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6.25%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1E9D6854-679C-7D41-90ED-C33648B30125}"/>
              </a:ext>
            </a:extLst>
          </p:cNvPr>
          <p:cNvSpPr/>
          <p:nvPr/>
        </p:nvSpPr>
        <p:spPr>
          <a:xfrm rot="5400000">
            <a:off x="5443873" y="2489097"/>
            <a:ext cx="898351" cy="3730122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D984736-668D-DF45-8403-18626F0D7F1F}"/>
              </a:ext>
            </a:extLst>
          </p:cNvPr>
          <p:cNvSpPr txBox="1"/>
          <p:nvPr/>
        </p:nvSpPr>
        <p:spPr>
          <a:xfrm>
            <a:off x="5187070" y="4837797"/>
            <a:ext cx="141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44.25%</a:t>
            </a:r>
          </a:p>
        </p:txBody>
      </p:sp>
    </p:spTree>
    <p:extLst>
      <p:ext uri="{BB962C8B-B14F-4D97-AF65-F5344CB8AC3E}">
        <p14:creationId xmlns:p14="http://schemas.microsoft.com/office/powerpoint/2010/main" val="2179296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6C0755-3ECC-054E-A758-DD349C27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5" y="0"/>
            <a:ext cx="1160296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DB9D4A2-0662-2F4B-B6AF-28ED4A1EF578}"/>
              </a:ext>
            </a:extLst>
          </p:cNvPr>
          <p:cNvSpPr txBox="1"/>
          <p:nvPr/>
        </p:nvSpPr>
        <p:spPr>
          <a:xfrm>
            <a:off x="401444" y="878716"/>
            <a:ext cx="2207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not </a:t>
            </a:r>
            <a:r>
              <a:rPr lang="de-DE" sz="1200" dirty="0" err="1">
                <a:solidFill>
                  <a:schemeClr val="bg1"/>
                </a:solidFill>
              </a:rPr>
              <a:t>affordable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not transparent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0C878A-56B0-594E-A3FF-D6B12B2D652B}"/>
              </a:ext>
            </a:extLst>
          </p:cNvPr>
          <p:cNvSpPr txBox="1"/>
          <p:nvPr/>
        </p:nvSpPr>
        <p:spPr>
          <a:xfrm>
            <a:off x="2716313" y="669881"/>
            <a:ext cx="2190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Affordable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subscription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an AI </a:t>
            </a:r>
            <a:r>
              <a:rPr lang="de-DE" sz="1200" dirty="0" err="1">
                <a:solidFill>
                  <a:schemeClr val="bg1"/>
                </a:solidFill>
              </a:rPr>
              <a:t>doing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instad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hiring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Consume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generates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within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seconds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6DC7FC-BF82-AF49-BCD0-0143752CE9AC}"/>
              </a:ext>
            </a:extLst>
          </p:cNvPr>
          <p:cNvSpPr txBox="1"/>
          <p:nvPr/>
        </p:nvSpPr>
        <p:spPr>
          <a:xfrm>
            <a:off x="2716313" y="3270281"/>
            <a:ext cx="219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Attention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Enrolement</a:t>
            </a:r>
            <a:r>
              <a:rPr lang="de-DE" sz="1200" dirty="0">
                <a:solidFill>
                  <a:schemeClr val="bg1"/>
                </a:solidFill>
              </a:rPr>
              <a:t>/</a:t>
            </a:r>
            <a:r>
              <a:rPr lang="de-DE" sz="1200" dirty="0" err="1">
                <a:solidFill>
                  <a:schemeClr val="bg1"/>
                </a:solidFill>
              </a:rPr>
              <a:t>Conversion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Revenue per Customer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DFA146-0872-8B4D-919F-0C7A332C82C8}"/>
              </a:ext>
            </a:extLst>
          </p:cNvPr>
          <p:cNvSpPr txBox="1"/>
          <p:nvPr/>
        </p:nvSpPr>
        <p:spPr>
          <a:xfrm>
            <a:off x="7327097" y="740216"/>
            <a:ext cx="215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Technical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Pricing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algorithm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Business </a:t>
            </a:r>
            <a:r>
              <a:rPr lang="de-DE" sz="1200" dirty="0" err="1">
                <a:solidFill>
                  <a:schemeClr val="bg1"/>
                </a:solidFill>
              </a:rPr>
              <a:t>network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131951-0D80-DF40-AFF5-37FAC1D63FE1}"/>
              </a:ext>
            </a:extLst>
          </p:cNvPr>
          <p:cNvSpPr txBox="1"/>
          <p:nvPr/>
        </p:nvSpPr>
        <p:spPr>
          <a:xfrm>
            <a:off x="5013463" y="878716"/>
            <a:ext cx="217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adapts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Time </a:t>
            </a:r>
            <a:r>
              <a:rPr lang="de-DE" sz="1200" dirty="0" err="1">
                <a:solidFill>
                  <a:schemeClr val="bg1"/>
                </a:solidFill>
              </a:rPr>
              <a:t>efficient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Reduces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Creates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transparency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Pay per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D7D25D-BF1C-8845-BCF7-4918F009339E}"/>
              </a:ext>
            </a:extLst>
          </p:cNvPr>
          <p:cNvSpPr txBox="1"/>
          <p:nvPr/>
        </p:nvSpPr>
        <p:spPr>
          <a:xfrm>
            <a:off x="6215691" y="5645862"/>
            <a:ext cx="1503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Subscriptions</a:t>
            </a: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Consulting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Addon</a:t>
            </a:r>
            <a:r>
              <a:rPr lang="de-DE" sz="1200" dirty="0">
                <a:solidFill>
                  <a:schemeClr val="bg1"/>
                </a:solidFill>
              </a:rPr>
              <a:t>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667C67-3459-4045-A921-35A3DA62E64A}"/>
              </a:ext>
            </a:extLst>
          </p:cNvPr>
          <p:cNvSpPr txBox="1"/>
          <p:nvPr/>
        </p:nvSpPr>
        <p:spPr>
          <a:xfrm>
            <a:off x="7327097" y="3309311"/>
            <a:ext cx="215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Social</a:t>
            </a:r>
            <a:r>
              <a:rPr lang="de-DE" sz="1200" dirty="0">
                <a:solidFill>
                  <a:schemeClr val="bg1"/>
                </a:solidFill>
              </a:rPr>
              <a:t>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Mobile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34B757-3721-DE47-8DA1-486D647D75D7}"/>
              </a:ext>
            </a:extLst>
          </p:cNvPr>
          <p:cNvSpPr txBox="1"/>
          <p:nvPr/>
        </p:nvSpPr>
        <p:spPr>
          <a:xfrm>
            <a:off x="599937" y="5798263"/>
            <a:ext cx="1661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Domain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Programmers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Customer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BE6BC2-C140-FD4E-8976-D0252A0327D1}"/>
              </a:ext>
            </a:extLst>
          </p:cNvPr>
          <p:cNvSpPr txBox="1"/>
          <p:nvPr/>
        </p:nvSpPr>
        <p:spPr>
          <a:xfrm>
            <a:off x="9612290" y="740216"/>
            <a:ext cx="215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Startups &amp; Small Companies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Locally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Exclusive</a:t>
            </a:r>
            <a:r>
              <a:rPr lang="de-DE" sz="1200" dirty="0">
                <a:solidFill>
                  <a:schemeClr val="bg1"/>
                </a:solidFill>
              </a:rPr>
              <a:t> Companies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SaaS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Online Companies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(</a:t>
            </a:r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8C583-0364-0B48-ACF1-123ED34A621E}"/>
              </a:ext>
            </a:extLst>
          </p:cNvPr>
          <p:cNvSpPr txBox="1"/>
          <p:nvPr/>
        </p:nvSpPr>
        <p:spPr>
          <a:xfrm>
            <a:off x="401444" y="4281325"/>
            <a:ext cx="2207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Usage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other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marketing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channels</a:t>
            </a:r>
            <a:r>
              <a:rPr lang="de-DE" sz="1200" dirty="0">
                <a:solidFill>
                  <a:schemeClr val="bg1"/>
                </a:solidFill>
              </a:rPr>
              <a:t> e.g. </a:t>
            </a:r>
            <a:r>
              <a:rPr lang="de-DE" sz="1200" dirty="0" err="1">
                <a:solidFill>
                  <a:schemeClr val="bg1"/>
                </a:solidFill>
              </a:rPr>
              <a:t>Social</a:t>
            </a:r>
            <a:r>
              <a:rPr lang="de-DE" sz="1200" dirty="0">
                <a:solidFill>
                  <a:schemeClr val="bg1"/>
                </a:solidFill>
              </a:rPr>
              <a:t> Media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024E1-6ADC-AE44-8732-C31B8832CC0A}"/>
              </a:ext>
            </a:extLst>
          </p:cNvPr>
          <p:cNvSpPr txBox="1"/>
          <p:nvPr/>
        </p:nvSpPr>
        <p:spPr>
          <a:xfrm>
            <a:off x="5007887" y="4246754"/>
            <a:ext cx="219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F08051-F4AD-B344-AB3A-44AEC7204428}"/>
              </a:ext>
            </a:extLst>
          </p:cNvPr>
          <p:cNvSpPr txBox="1"/>
          <p:nvPr/>
        </p:nvSpPr>
        <p:spPr>
          <a:xfrm>
            <a:off x="5007887" y="4246754"/>
            <a:ext cx="218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Like </a:t>
            </a:r>
            <a:r>
              <a:rPr lang="de-DE" sz="1200" dirty="0" err="1">
                <a:solidFill>
                  <a:schemeClr val="bg1"/>
                </a:solidFill>
              </a:rPr>
              <a:t>image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conversion</a:t>
            </a:r>
            <a:r>
              <a:rPr lang="de-DE" sz="1200" dirty="0">
                <a:solidFill>
                  <a:schemeClr val="bg1"/>
                </a:solidFill>
              </a:rPr>
              <a:t>, but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non-SE-</a:t>
            </a:r>
            <a:r>
              <a:rPr lang="de-DE" sz="1200" dirty="0" err="1">
                <a:solidFill>
                  <a:schemeClr val="bg1"/>
                </a:solidFill>
              </a:rPr>
              <a:t>optimized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SE-</a:t>
            </a:r>
            <a:r>
              <a:rPr lang="de-DE" sz="1200" dirty="0" err="1">
                <a:solidFill>
                  <a:schemeClr val="bg1"/>
                </a:solidFill>
              </a:rPr>
              <a:t>optimized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524A22-798C-1D47-8FED-051037362D11}"/>
              </a:ext>
            </a:extLst>
          </p:cNvPr>
          <p:cNvSpPr txBox="1"/>
          <p:nvPr/>
        </p:nvSpPr>
        <p:spPr>
          <a:xfrm>
            <a:off x="9612290" y="4223708"/>
            <a:ext cx="215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Social</a:t>
            </a:r>
            <a:r>
              <a:rPr lang="de-DE" sz="1200" dirty="0">
                <a:solidFill>
                  <a:schemeClr val="bg1"/>
                </a:solidFill>
              </a:rPr>
              <a:t>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Mobile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79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lean</a:t>
            </a:r>
            <a:r>
              <a:rPr lang="de-DE" dirty="0"/>
              <a:t> </a:t>
            </a:r>
            <a:r>
              <a:rPr lang="de-DE" dirty="0" err="1"/>
              <a:t>Canvas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7530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62375-D429-964C-8695-B76F23A0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E34A34B-68B3-AF4A-9D67-07863E21D53D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EA5C37-6B33-F841-80E2-7ED97B572A47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E80BFD-15BF-E649-9099-8A408F355C26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852789-5AE1-CD41-9FFE-E32ACFBC3EC5}"/>
              </a:ext>
            </a:extLst>
          </p:cNvPr>
          <p:cNvSpPr txBox="1"/>
          <p:nvPr/>
        </p:nvSpPr>
        <p:spPr>
          <a:xfrm>
            <a:off x="5543546" y="3477260"/>
            <a:ext cx="1216265" cy="122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trust</a:t>
            </a:r>
            <a:r>
              <a:rPr lang="de-DE" sz="1200" dirty="0">
                <a:solidFill>
                  <a:schemeClr val="bg1"/>
                </a:solidFill>
              </a:rPr>
              <a:t> AI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Data </a:t>
            </a:r>
            <a:r>
              <a:rPr lang="de-DE" sz="1200" dirty="0" err="1">
                <a:solidFill>
                  <a:schemeClr val="bg1"/>
                </a:solidFill>
              </a:rPr>
              <a:t>abuse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38391-11D7-A842-A04D-A064A3CD0144}"/>
              </a:ext>
            </a:extLst>
          </p:cNvPr>
          <p:cNvSpPr txBox="1"/>
          <p:nvPr/>
        </p:nvSpPr>
        <p:spPr>
          <a:xfrm>
            <a:off x="5543546" y="4712710"/>
            <a:ext cx="1205567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Landing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page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see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wheather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would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service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77B15C-CDD4-9847-88FE-5218491C947F}"/>
              </a:ext>
            </a:extLst>
          </p:cNvPr>
          <p:cNvSpPr txBox="1"/>
          <p:nvPr/>
        </p:nvSpPr>
        <p:spPr>
          <a:xfrm>
            <a:off x="5543546" y="5646856"/>
            <a:ext cx="1125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15 in 1 </a:t>
            </a:r>
            <a:r>
              <a:rPr lang="de-DE" sz="1200" dirty="0" err="1">
                <a:solidFill>
                  <a:schemeClr val="bg1"/>
                </a:solidFill>
              </a:rPr>
              <a:t>hour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38EE1A8-4F7C-1D43-B42B-E65FEC6B4C9B}"/>
              </a:ext>
            </a:extLst>
          </p:cNvPr>
          <p:cNvSpPr txBox="1"/>
          <p:nvPr/>
        </p:nvSpPr>
        <p:spPr>
          <a:xfrm>
            <a:off x="8993529" y="3761772"/>
            <a:ext cx="106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We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got</a:t>
            </a:r>
            <a:r>
              <a:rPr lang="de-DE" sz="1200" dirty="0">
                <a:solidFill>
                  <a:schemeClr val="bg1"/>
                </a:solidFill>
              </a:rPr>
              <a:t> 17 Users in 1 </a:t>
            </a:r>
            <a:r>
              <a:rPr lang="de-DE" sz="1200" dirty="0" err="1">
                <a:solidFill>
                  <a:schemeClr val="bg1"/>
                </a:solidFill>
              </a:rPr>
              <a:t>hour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93C8ED-D751-524A-85D5-3ACA0F32D7EC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58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3940D-0361-3349-9213-CB43D2C6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9E577D-54FD-DF49-8D41-6648990DDFE2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B99825-83FF-2044-8FDF-B60672E9F244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FB2F74A-4C1C-7E45-BA1C-D5E94678A9BB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861285-44E6-9249-818B-5F1FE677389C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49CD2E-EBA3-274D-8BEF-494855A63DEC}"/>
              </a:ext>
            </a:extLst>
          </p:cNvPr>
          <p:cNvSpPr txBox="1"/>
          <p:nvPr/>
        </p:nvSpPr>
        <p:spPr>
          <a:xfrm>
            <a:off x="5543546" y="471271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Cold</a:t>
            </a:r>
            <a:r>
              <a:rPr lang="de-DE" sz="1200" dirty="0">
                <a:solidFill>
                  <a:schemeClr val="bg1"/>
                </a:solidFill>
              </a:rPr>
              <a:t> Calls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28B703A-0FDD-374F-8246-935A13CB823C}"/>
              </a:ext>
            </a:extLst>
          </p:cNvPr>
          <p:cNvSpPr txBox="1"/>
          <p:nvPr/>
        </p:nvSpPr>
        <p:spPr>
          <a:xfrm>
            <a:off x="6759811" y="3800425"/>
            <a:ext cx="106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60%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884C59-E7B9-6E41-AB92-9CAB7C331615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1E7713-6354-0E42-8E1F-0CB58F765A66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7194F3B-429C-7148-8976-D90FE2BF8E7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42D923-85DD-4145-AA3B-FF5C1E999CAB}"/>
              </a:ext>
            </a:extLst>
          </p:cNvPr>
          <p:cNvSpPr txBox="1"/>
          <p:nvPr/>
        </p:nvSpPr>
        <p:spPr>
          <a:xfrm>
            <a:off x="5543545" y="568202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 At least 70% </a:t>
            </a:r>
            <a:r>
              <a:rPr lang="de-DE" sz="1200" dirty="0" err="1">
                <a:solidFill>
                  <a:schemeClr val="bg1"/>
                </a:solidFill>
              </a:rPr>
              <a:t>state</a:t>
            </a:r>
            <a:r>
              <a:rPr lang="de-DE" sz="1200" dirty="0">
                <a:solidFill>
                  <a:schemeClr val="bg1"/>
                </a:solidFill>
              </a:rPr>
              <a:t> so</a:t>
            </a: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AA44DA-0E1B-BA49-8578-21BC2D494A3A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1BFE6-46A1-F746-BD65-8FF1039225C2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91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A0382-69A6-E142-92FD-1A0D7AA84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4FA9DA-3FF6-D74B-94DA-5AF9860E0138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7618FC-8780-8E46-96CB-26163D3C4414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3BBA2F-1F26-5045-8496-BDAACFEF350C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7CE9C7-CE9D-2742-9D50-45E286842A10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117614-4251-7C41-8127-CB7DF23C54E6}"/>
              </a:ext>
            </a:extLst>
          </p:cNvPr>
          <p:cNvSpPr txBox="1"/>
          <p:nvPr/>
        </p:nvSpPr>
        <p:spPr>
          <a:xfrm>
            <a:off x="5543546" y="471271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BF0CA7-EDDE-044D-97F0-A670E0047CC0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9CA225-CB3F-524B-BD7E-998F89F39C2B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9B2739-9432-2B4E-AAED-80AC81563B29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DB0810-1168-F844-9A83-6187D4FF7613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102D93-01CC-7A49-8063-CF5A30651C59}"/>
              </a:ext>
            </a:extLst>
          </p:cNvPr>
          <p:cNvSpPr txBox="1"/>
          <p:nvPr/>
        </p:nvSpPr>
        <p:spPr>
          <a:xfrm>
            <a:off x="5543545" y="5682020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 At least 70% </a:t>
            </a:r>
            <a:r>
              <a:rPr lang="de-DE" sz="1200" dirty="0" err="1">
                <a:solidFill>
                  <a:schemeClr val="bg1"/>
                </a:solidFill>
              </a:rPr>
              <a:t>state</a:t>
            </a:r>
            <a:r>
              <a:rPr lang="de-DE" sz="1200" dirty="0">
                <a:solidFill>
                  <a:schemeClr val="bg1"/>
                </a:solidFill>
              </a:rPr>
              <a:t> so</a:t>
            </a: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684717-A16C-AF42-9D7A-3448C5A96AFF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F0E13-D555-F048-A05C-7BD8AE4333B0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3BC510E-567D-B047-95A5-19B74C731135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6253E5-13D2-CE48-833C-C7DB51206A95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FD8949-842B-7C4B-8342-0777696544C1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AF235CA-EBE8-0448-8DB0-F7E068DBD82A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79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E3A5A-5079-FF4C-9DAC-6DD275B7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4DF6-4881-4148-943B-460E870BB4AB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FD84D-6AED-5F41-BD8B-E764D3A9C019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CED408-AA7D-B54F-8854-FF7627B17235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A4FF32-9787-B84E-97C7-0451CB4D1DBD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/Startups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spend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their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small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55FCB-D61F-3842-A04C-EFAB09BB21C0}"/>
              </a:ext>
            </a:extLst>
          </p:cNvPr>
          <p:cNvSpPr txBox="1"/>
          <p:nvPr/>
        </p:nvSpPr>
        <p:spPr>
          <a:xfrm>
            <a:off x="5543546" y="4680052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6AD06C-F38D-8F4E-925B-E811BA1FDFBA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CCA230-503B-534F-87FD-9B52B0B54457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EDF1F7-01D7-2544-9E8D-B6212724F00C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F3DBA-D17F-6C48-804A-E28E061FA58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CC3619-EA04-2F45-8BC4-D8C86117755D}"/>
              </a:ext>
            </a:extLst>
          </p:cNvPr>
          <p:cNvSpPr txBox="1"/>
          <p:nvPr/>
        </p:nvSpPr>
        <p:spPr>
          <a:xfrm>
            <a:off x="5543545" y="5637556"/>
            <a:ext cx="1205567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33%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survey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responses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state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they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willing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to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provide</a:t>
            </a:r>
            <a:r>
              <a:rPr lang="de-DE" sz="1100" dirty="0">
                <a:solidFill>
                  <a:schemeClr val="bg1"/>
                </a:solidFill>
              </a:rPr>
              <a:t> a SEO </a:t>
            </a:r>
            <a:r>
              <a:rPr lang="de-DE" sz="1100" dirty="0" err="1">
                <a:solidFill>
                  <a:schemeClr val="bg1"/>
                </a:solidFill>
              </a:rPr>
              <a:t>budget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83BBAB-EC34-494C-97EC-8AAF47BE0755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7419EB-E554-EC47-B5BB-B1FDB11C01F6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7F035E-EE2D-914A-B5F4-1A894A3163C4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8BE444-06E8-9448-820D-209FB190695E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024396-40DF-284B-8517-D9BFC5166242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5A94C2-6C1A-8243-BE9E-9CD8511DB0C0}"/>
              </a:ext>
            </a:extLst>
          </p:cNvPr>
          <p:cNvSpPr txBox="1"/>
          <p:nvPr/>
        </p:nvSpPr>
        <p:spPr>
          <a:xfrm>
            <a:off x="7547886" y="914400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Startups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B3F961-A3D8-AF4C-9E80-6E65A173A917}"/>
              </a:ext>
            </a:extLst>
          </p:cNvPr>
          <p:cNvSpPr txBox="1"/>
          <p:nvPr/>
        </p:nvSpPr>
        <p:spPr>
          <a:xfrm>
            <a:off x="7567858" y="1595665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Small </a:t>
            </a:r>
            <a:r>
              <a:rPr lang="de-DE" sz="1200" dirty="0" err="1">
                <a:solidFill>
                  <a:schemeClr val="bg1"/>
                </a:solidFill>
              </a:rPr>
              <a:t>companies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have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F9F6782-A1FB-7740-86E6-C50A66EEF5EB}"/>
              </a:ext>
            </a:extLst>
          </p:cNvPr>
          <p:cNvSpPr txBox="1"/>
          <p:nvPr/>
        </p:nvSpPr>
        <p:spPr>
          <a:xfrm>
            <a:off x="7567857" y="2460422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EE68D5-9070-DA40-AC67-21A72E1A8908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7D45CE-750B-3B43-ACDC-ED3F15BE9B1C}"/>
              </a:ext>
            </a:extLst>
          </p:cNvPr>
          <p:cNvSpPr txBox="1"/>
          <p:nvPr/>
        </p:nvSpPr>
        <p:spPr>
          <a:xfrm>
            <a:off x="8982643" y="4745757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92%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572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6001-E4BB-F64B-B5A5-7993CF06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2592284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47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8AA5F5-F4E9-9A45-B5FE-23E817D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410" y="697658"/>
            <a:ext cx="3095626" cy="34901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1616B3-FCFD-1643-B37F-8794678567C1}"/>
              </a:ext>
            </a:extLst>
          </p:cNvPr>
          <p:cNvSpPr txBox="1"/>
          <p:nvPr/>
        </p:nvSpPr>
        <p:spPr>
          <a:xfrm>
            <a:off x="3117056" y="4794885"/>
            <a:ext cx="6615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latin typeface="Eurostile" panose="020B0504020202050204" pitchFamily="34" charset="77"/>
              </a:rPr>
              <a:t>Team 6</a:t>
            </a:r>
          </a:p>
          <a:p>
            <a:pPr algn="ctr"/>
            <a:r>
              <a:rPr lang="de-DE" dirty="0">
                <a:latin typeface="Eurostile" panose="020B0504020202050204" pitchFamily="34" charset="77"/>
              </a:rPr>
              <a:t>Mirela </a:t>
            </a:r>
            <a:r>
              <a:rPr lang="de-DE" dirty="0" err="1">
                <a:latin typeface="Eurostile" panose="020B0504020202050204" pitchFamily="34" charset="77"/>
              </a:rPr>
              <a:t>Curiman</a:t>
            </a:r>
            <a:r>
              <a:rPr lang="de-DE" dirty="0">
                <a:latin typeface="Eurostile" panose="020B0504020202050204" pitchFamily="34" charset="77"/>
              </a:rPr>
              <a:t>, Karim Abdel </a:t>
            </a:r>
            <a:r>
              <a:rPr lang="de-DE" dirty="0" err="1">
                <a:latin typeface="Eurostile" panose="020B0504020202050204" pitchFamily="34" charset="77"/>
              </a:rPr>
              <a:t>Ghany</a:t>
            </a:r>
            <a:r>
              <a:rPr lang="de-DE" dirty="0">
                <a:latin typeface="Eurostile" panose="020B0504020202050204" pitchFamily="34" charset="77"/>
              </a:rPr>
              <a:t>, Jessica Mai</a:t>
            </a:r>
            <a:endParaRPr lang="de-DE" sz="16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05180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1313C-48CC-B244-B3EB-52F791AC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29"/>
            <a:ext cx="9905998" cy="1478570"/>
          </a:xfrm>
        </p:spPr>
        <p:txBody>
          <a:bodyPr/>
          <a:lstStyle/>
          <a:p>
            <a:r>
              <a:rPr lang="de-DE" dirty="0"/>
              <a:t>Persona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3DBB2-7CF4-8E41-93BE-397441A6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216992"/>
            <a:ext cx="9368221" cy="5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48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8CBDD-89AE-F048-B575-7092324F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adopters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D21EB0-FAA3-4E45-9C7C-7C65F0F1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Yes,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98B73006-34AF-8049-859C-D2ECFD3B8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22452"/>
              </p:ext>
            </p:extLst>
          </p:nvPr>
        </p:nvGraphicFramePr>
        <p:xfrm>
          <a:off x="1260475" y="3043238"/>
          <a:ext cx="5071267" cy="338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8F18D10-EE88-B349-9A9A-8843211DB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900402"/>
              </p:ext>
            </p:extLst>
          </p:nvPr>
        </p:nvGraphicFramePr>
        <p:xfrm>
          <a:off x="6450805" y="3043238"/>
          <a:ext cx="5071268" cy="338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052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9FD7F-B41D-8C4A-8732-A9AD11CC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do Companies Charge </a:t>
            </a:r>
            <a:r>
              <a:rPr lang="de-DE" dirty="0" err="1"/>
              <a:t>for</a:t>
            </a:r>
            <a:r>
              <a:rPr lang="de-DE" dirty="0"/>
              <a:t>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FB7F63-B7D6-8A4A-8F00-DB26AC8F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Monthly</a:t>
            </a:r>
            <a:r>
              <a:rPr lang="de-DE" dirty="0"/>
              <a:t> Business Model</a:t>
            </a:r>
          </a:p>
          <a:p>
            <a:r>
              <a:rPr lang="de-DE" dirty="0"/>
              <a:t>45%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SEO‘s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501$ - 2000$/</a:t>
            </a:r>
            <a:r>
              <a:rPr lang="de-DE" dirty="0" err="1"/>
              <a:t>Month</a:t>
            </a:r>
            <a:endParaRPr lang="de-DE" dirty="0"/>
          </a:p>
          <a:p>
            <a:r>
              <a:rPr lang="de-DE" dirty="0"/>
              <a:t>75.77% </a:t>
            </a:r>
            <a:r>
              <a:rPr lang="de-DE" dirty="0" err="1"/>
              <a:t>charge</a:t>
            </a:r>
            <a:r>
              <a:rPr lang="de-DE" dirty="0"/>
              <a:t> 2000$/</a:t>
            </a:r>
            <a:r>
              <a:rPr lang="de-DE" dirty="0" err="1"/>
              <a:t>Month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  <a:p>
            <a:r>
              <a:rPr lang="de-DE" dirty="0"/>
              <a:t>24.23%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2000$</a:t>
            </a:r>
          </a:p>
        </p:txBody>
      </p:sp>
    </p:spTree>
    <p:extLst>
      <p:ext uri="{BB962C8B-B14F-4D97-AF65-F5344CB8AC3E}">
        <p14:creationId xmlns:p14="http://schemas.microsoft.com/office/powerpoint/2010/main" val="2205552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6FA63-A681-EE4F-B344-5FDE444A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media</a:t>
            </a:r>
            <a:r>
              <a:rPr lang="de-DE" dirty="0"/>
              <a:t> Channels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333B44-0D8B-044B-BBC2-4EEE8A2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Top 3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LinkedIn (93.75%)</a:t>
            </a:r>
          </a:p>
          <a:p>
            <a:pPr lvl="1"/>
            <a:r>
              <a:rPr lang="de-DE" dirty="0"/>
              <a:t>Twitter (87.50%)</a:t>
            </a:r>
          </a:p>
          <a:p>
            <a:pPr lvl="1"/>
            <a:r>
              <a:rPr lang="de-DE" dirty="0"/>
              <a:t>Facebook (81.25%)</a:t>
            </a:r>
          </a:p>
          <a:p>
            <a:pPr lvl="1"/>
            <a:endParaRPr lang="de-DE" dirty="0"/>
          </a:p>
          <a:p>
            <a:pPr marL="0" indent="0" algn="ctr">
              <a:buNone/>
            </a:pPr>
            <a:r>
              <a:rPr lang="de-DE" b="1" dirty="0"/>
              <a:t>100%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survey</a:t>
            </a:r>
            <a:r>
              <a:rPr lang="de-DE" b="1" dirty="0"/>
              <a:t> </a:t>
            </a:r>
            <a:r>
              <a:rPr lang="de-DE" b="1" dirty="0" err="1"/>
              <a:t>participants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r>
              <a:rPr lang="de-DE" b="1" dirty="0"/>
              <a:t> at least 2 </a:t>
            </a:r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media</a:t>
            </a:r>
            <a:r>
              <a:rPr lang="de-DE" b="1" dirty="0"/>
              <a:t> </a:t>
            </a:r>
            <a:r>
              <a:rPr lang="de-DE" b="1" dirty="0" err="1"/>
              <a:t>channels</a:t>
            </a:r>
            <a:r>
              <a:rPr lang="de-DE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8025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9E38A-E370-2F4A-8928-44680D32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Media </a:t>
            </a:r>
            <a:r>
              <a:rPr lang="de-DE" dirty="0" err="1"/>
              <a:t>Influence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56EC58A-6616-2841-96D2-ABAB8DBA5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420336"/>
              </p:ext>
            </p:extLst>
          </p:nvPr>
        </p:nvGraphicFramePr>
        <p:xfrm>
          <a:off x="1141413" y="2249488"/>
          <a:ext cx="5087937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82BD747-7AEB-094C-970B-E3EAA51FC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889022"/>
              </p:ext>
            </p:extLst>
          </p:nvPr>
        </p:nvGraphicFramePr>
        <p:xfrm>
          <a:off x="6229350" y="2249488"/>
          <a:ext cx="4818061" cy="4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3270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E3A5A-5079-FF4C-9DAC-6DD275B7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4DF6-4881-4148-943B-460E870BB4AB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FD84D-6AED-5F41-BD8B-E764D3A9C019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CED408-AA7D-B54F-8854-FF7627B17235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A4FF32-9787-B84E-97C7-0451CB4D1DBD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/Startups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spend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their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small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55FCB-D61F-3842-A04C-EFAB09BB21C0}"/>
              </a:ext>
            </a:extLst>
          </p:cNvPr>
          <p:cNvSpPr txBox="1"/>
          <p:nvPr/>
        </p:nvSpPr>
        <p:spPr>
          <a:xfrm>
            <a:off x="5543546" y="4680052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6AD06C-F38D-8F4E-925B-E811BA1FDFBA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CCA230-503B-534F-87FD-9B52B0B54457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EDF1F7-01D7-2544-9E8D-B6212724F00C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F3DBA-D17F-6C48-804A-E28E061FA58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CC3619-EA04-2F45-8BC4-D8C86117755D}"/>
              </a:ext>
            </a:extLst>
          </p:cNvPr>
          <p:cNvSpPr txBox="1"/>
          <p:nvPr/>
        </p:nvSpPr>
        <p:spPr>
          <a:xfrm>
            <a:off x="5543545" y="5637556"/>
            <a:ext cx="1205567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33%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survey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responses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state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they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willing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to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provide</a:t>
            </a:r>
            <a:r>
              <a:rPr lang="de-DE" sz="1100" dirty="0">
                <a:solidFill>
                  <a:schemeClr val="bg1"/>
                </a:solidFill>
              </a:rPr>
              <a:t> a SEO </a:t>
            </a:r>
            <a:r>
              <a:rPr lang="de-DE" sz="1100" dirty="0" err="1">
                <a:solidFill>
                  <a:schemeClr val="bg1"/>
                </a:solidFill>
              </a:rPr>
              <a:t>budget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83BBAB-EC34-494C-97EC-8AAF47BE0755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7419EB-E554-EC47-B5BB-B1FDB11C01F6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7F035E-EE2D-914A-B5F4-1A894A3163C4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8BE444-06E8-9448-820D-209FB190695E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024396-40DF-284B-8517-D9BFC5166242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5A94C2-6C1A-8243-BE9E-9CD8511DB0C0}"/>
              </a:ext>
            </a:extLst>
          </p:cNvPr>
          <p:cNvSpPr txBox="1"/>
          <p:nvPr/>
        </p:nvSpPr>
        <p:spPr>
          <a:xfrm>
            <a:off x="7547886" y="914400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Startups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B3F961-A3D8-AF4C-9E80-6E65A173A917}"/>
              </a:ext>
            </a:extLst>
          </p:cNvPr>
          <p:cNvSpPr txBox="1"/>
          <p:nvPr/>
        </p:nvSpPr>
        <p:spPr>
          <a:xfrm>
            <a:off x="7567858" y="1595665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Small </a:t>
            </a:r>
            <a:r>
              <a:rPr lang="de-DE" sz="1200" dirty="0" err="1">
                <a:solidFill>
                  <a:schemeClr val="bg1"/>
                </a:solidFill>
              </a:rPr>
              <a:t>companies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have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F9F6782-A1FB-7740-86E6-C50A66EEF5EB}"/>
              </a:ext>
            </a:extLst>
          </p:cNvPr>
          <p:cNvSpPr txBox="1"/>
          <p:nvPr/>
        </p:nvSpPr>
        <p:spPr>
          <a:xfrm>
            <a:off x="7567857" y="2460422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EE68D5-9070-DA40-AC67-21A72E1A8908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7D45CE-750B-3B43-ACDC-ED3F15BE9B1C}"/>
              </a:ext>
            </a:extLst>
          </p:cNvPr>
          <p:cNvSpPr txBox="1"/>
          <p:nvPr/>
        </p:nvSpPr>
        <p:spPr>
          <a:xfrm>
            <a:off x="8982643" y="4745757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92%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94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DE3A5A-5079-FF4C-9DAC-6DD275B7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54"/>
          <a:stretch/>
        </p:blipFill>
        <p:spPr>
          <a:xfrm>
            <a:off x="1008181" y="-11575"/>
            <a:ext cx="10287000" cy="6858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F74DF6-4881-4148-943B-460E870BB4AB}"/>
              </a:ext>
            </a:extLst>
          </p:cNvPr>
          <p:cNvSpPr txBox="1"/>
          <p:nvPr/>
        </p:nvSpPr>
        <p:spPr>
          <a:xfrm>
            <a:off x="2157046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Everyone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who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owns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website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FD84D-6AED-5F41-BD8B-E764D3A9C019}"/>
              </a:ext>
            </a:extLst>
          </p:cNvPr>
          <p:cNvSpPr txBox="1"/>
          <p:nvPr/>
        </p:nvSpPr>
        <p:spPr>
          <a:xfrm>
            <a:off x="2157044" y="1629426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, also </a:t>
            </a:r>
            <a:r>
              <a:rPr lang="de-DE" sz="1200" dirty="0" err="1">
                <a:solidFill>
                  <a:schemeClr val="bg1"/>
                </a:solidFill>
              </a:rPr>
              <a:t>requires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lot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know-how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CED408-AA7D-B54F-8854-FF7627B17235}"/>
              </a:ext>
            </a:extLst>
          </p:cNvPr>
          <p:cNvSpPr txBox="1"/>
          <p:nvPr/>
        </p:nvSpPr>
        <p:spPr>
          <a:xfrm>
            <a:off x="2157043" y="2501480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A4FF32-9787-B84E-97C7-0451CB4D1DBD}"/>
              </a:ext>
            </a:extLst>
          </p:cNvPr>
          <p:cNvSpPr txBox="1"/>
          <p:nvPr/>
        </p:nvSpPr>
        <p:spPr>
          <a:xfrm>
            <a:off x="5543546" y="3477260"/>
            <a:ext cx="121626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We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find </a:t>
            </a:r>
            <a:r>
              <a:rPr lang="de-DE" sz="1200" dirty="0" err="1">
                <a:solidFill>
                  <a:schemeClr val="bg1"/>
                </a:solidFill>
              </a:rPr>
              <a:t>early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adopters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our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startup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idea</a:t>
            </a:r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55FCB-D61F-3842-A04C-EFAB09BB21C0}"/>
              </a:ext>
            </a:extLst>
          </p:cNvPr>
          <p:cNvSpPr txBox="1"/>
          <p:nvPr/>
        </p:nvSpPr>
        <p:spPr>
          <a:xfrm>
            <a:off x="5543546" y="4690938"/>
            <a:ext cx="120556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Survey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6AD06C-F38D-8F4E-925B-E811BA1FDFBA}"/>
              </a:ext>
            </a:extLst>
          </p:cNvPr>
          <p:cNvSpPr txBox="1"/>
          <p:nvPr/>
        </p:nvSpPr>
        <p:spPr>
          <a:xfrm>
            <a:off x="10118728" y="3800425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86% </a:t>
            </a:r>
            <a:r>
              <a:rPr lang="de-DE" sz="1200" dirty="0" err="1">
                <a:solidFill>
                  <a:schemeClr val="bg1"/>
                </a:solidFill>
              </a:rPr>
              <a:t>stated</a:t>
            </a:r>
            <a:r>
              <a:rPr lang="de-DE" sz="1200" dirty="0">
                <a:solidFill>
                  <a:schemeClr val="bg1"/>
                </a:solidFill>
              </a:rPr>
              <a:t> -</a:t>
            </a:r>
          </a:p>
          <a:p>
            <a:r>
              <a:rPr lang="de-DE" sz="1200" dirty="0">
                <a:solidFill>
                  <a:schemeClr val="bg1"/>
                </a:solidFill>
              </a:rPr>
              <a:t>People </a:t>
            </a:r>
            <a:r>
              <a:rPr lang="de-DE" sz="1200" dirty="0" err="1">
                <a:solidFill>
                  <a:schemeClr val="bg1"/>
                </a:solidFill>
              </a:rPr>
              <a:t>want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less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CCA230-503B-534F-87FD-9B52B0B54457}"/>
              </a:ext>
            </a:extLst>
          </p:cNvPr>
          <p:cNvSpPr txBox="1"/>
          <p:nvPr/>
        </p:nvSpPr>
        <p:spPr>
          <a:xfrm>
            <a:off x="3927228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EDF1F7-01D7-2544-9E8D-B6212724F00C}"/>
              </a:ext>
            </a:extLst>
          </p:cNvPr>
          <p:cNvSpPr txBox="1"/>
          <p:nvPr/>
        </p:nvSpPr>
        <p:spPr>
          <a:xfrm>
            <a:off x="3927227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F3DBA-D17F-6C48-804A-E28E061FA584}"/>
              </a:ext>
            </a:extLst>
          </p:cNvPr>
          <p:cNvSpPr txBox="1"/>
          <p:nvPr/>
        </p:nvSpPr>
        <p:spPr>
          <a:xfrm>
            <a:off x="3927226" y="2467719"/>
            <a:ext cx="177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analyzes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webpages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terms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embeddable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files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CC3619-EA04-2F45-8BC4-D8C86117755D}"/>
              </a:ext>
            </a:extLst>
          </p:cNvPr>
          <p:cNvSpPr txBox="1"/>
          <p:nvPr/>
        </p:nvSpPr>
        <p:spPr>
          <a:xfrm>
            <a:off x="5543545" y="5637556"/>
            <a:ext cx="120556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We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can</a:t>
            </a:r>
            <a:r>
              <a:rPr lang="de-DE" sz="1100" dirty="0">
                <a:solidFill>
                  <a:schemeClr val="bg1"/>
                </a:solidFill>
              </a:rPr>
              <a:t> find at least 5 </a:t>
            </a:r>
            <a:r>
              <a:rPr lang="de-DE" sz="1100" dirty="0" err="1">
                <a:solidFill>
                  <a:schemeClr val="bg1"/>
                </a:solidFill>
              </a:rPr>
              <a:t>early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adopters</a:t>
            </a:r>
            <a:endParaRPr lang="de-DE" sz="1100" dirty="0">
              <a:solidFill>
                <a:schemeClr val="bg1"/>
              </a:solidFill>
            </a:endParaRPr>
          </a:p>
          <a:p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83BBAB-EC34-494C-97EC-8AAF47BE0755}"/>
              </a:ext>
            </a:extLst>
          </p:cNvPr>
          <p:cNvSpPr txBox="1"/>
          <p:nvPr/>
        </p:nvSpPr>
        <p:spPr>
          <a:xfrm>
            <a:off x="5777703" y="914400"/>
            <a:ext cx="177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Primary Customer </a:t>
            </a:r>
            <a:r>
              <a:rPr lang="de-DE" sz="1200" dirty="0" err="1">
                <a:solidFill>
                  <a:schemeClr val="bg1"/>
                </a:solidFill>
              </a:rPr>
              <a:t>Selection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7419EB-E554-EC47-B5BB-B1FDB11C01F6}"/>
              </a:ext>
            </a:extLst>
          </p:cNvPr>
          <p:cNvSpPr txBox="1"/>
          <p:nvPr/>
        </p:nvSpPr>
        <p:spPr>
          <a:xfrm>
            <a:off x="5777702" y="1595665"/>
            <a:ext cx="177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SEO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expensive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7F035E-EE2D-914A-B5F4-1A894A3163C4}"/>
              </a:ext>
            </a:extLst>
          </p:cNvPr>
          <p:cNvSpPr txBox="1"/>
          <p:nvPr/>
        </p:nvSpPr>
        <p:spPr>
          <a:xfrm>
            <a:off x="5777701" y="2460423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8BE444-06E8-9448-820D-209FB190695E}"/>
              </a:ext>
            </a:extLst>
          </p:cNvPr>
          <p:cNvSpPr txBox="1"/>
          <p:nvPr/>
        </p:nvSpPr>
        <p:spPr>
          <a:xfrm>
            <a:off x="6794534" y="3800424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Not all </a:t>
            </a:r>
            <a:r>
              <a:rPr lang="de-DE" sz="1200" dirty="0" err="1">
                <a:solidFill>
                  <a:schemeClr val="bg1"/>
                </a:solidFill>
              </a:rPr>
              <a:t>people</a:t>
            </a:r>
            <a:r>
              <a:rPr lang="de-DE" sz="1200" dirty="0">
                <a:solidFill>
                  <a:schemeClr val="bg1"/>
                </a:solidFill>
              </a:rPr>
              <a:t> find SEO </a:t>
            </a:r>
            <a:r>
              <a:rPr lang="de-DE" sz="1200" dirty="0" err="1">
                <a:solidFill>
                  <a:schemeClr val="bg1"/>
                </a:solidFill>
              </a:rPr>
              <a:t>too</a:t>
            </a:r>
            <a:r>
              <a:rPr lang="de-DE" sz="1200" dirty="0">
                <a:solidFill>
                  <a:schemeClr val="bg1"/>
                </a:solidFill>
              </a:rPr>
              <a:t> time </a:t>
            </a:r>
            <a:r>
              <a:rPr lang="de-DE" sz="1200" dirty="0" err="1">
                <a:solidFill>
                  <a:schemeClr val="bg1"/>
                </a:solidFill>
              </a:rPr>
              <a:t>consuming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024396-40DF-284B-8517-D9BFC5166242}"/>
              </a:ext>
            </a:extLst>
          </p:cNvPr>
          <p:cNvSpPr txBox="1"/>
          <p:nvPr/>
        </p:nvSpPr>
        <p:spPr>
          <a:xfrm>
            <a:off x="8993529" y="3761772"/>
            <a:ext cx="10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People do not </a:t>
            </a:r>
            <a:r>
              <a:rPr lang="de-DE" sz="1200" dirty="0" err="1">
                <a:solidFill>
                  <a:schemeClr val="bg1"/>
                </a:solidFill>
              </a:rPr>
              <a:t>fear</a:t>
            </a:r>
            <a:r>
              <a:rPr lang="de-DE" sz="12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5A94C2-6C1A-8243-BE9E-9CD8511DB0C0}"/>
              </a:ext>
            </a:extLst>
          </p:cNvPr>
          <p:cNvSpPr txBox="1"/>
          <p:nvPr/>
        </p:nvSpPr>
        <p:spPr>
          <a:xfrm>
            <a:off x="7547886" y="914400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Businesses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Startups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use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B3F961-A3D8-AF4C-9E80-6E65A173A917}"/>
              </a:ext>
            </a:extLst>
          </p:cNvPr>
          <p:cNvSpPr txBox="1"/>
          <p:nvPr/>
        </p:nvSpPr>
        <p:spPr>
          <a:xfrm>
            <a:off x="7567858" y="1595665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Small </a:t>
            </a:r>
            <a:r>
              <a:rPr lang="de-DE" sz="1200" dirty="0" err="1">
                <a:solidFill>
                  <a:schemeClr val="bg1"/>
                </a:solidFill>
              </a:rPr>
              <a:t>companies</a:t>
            </a:r>
            <a:r>
              <a:rPr lang="de-DE" sz="1200" dirty="0">
                <a:solidFill>
                  <a:schemeClr val="bg1"/>
                </a:solidFill>
              </a:rPr>
              <a:t> do not </a:t>
            </a:r>
            <a:r>
              <a:rPr lang="de-DE" sz="1200" dirty="0" err="1">
                <a:solidFill>
                  <a:schemeClr val="bg1"/>
                </a:solidFill>
              </a:rPr>
              <a:t>have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enough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SEO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F9F6782-A1FB-7740-86E6-C50A66EEF5EB}"/>
              </a:ext>
            </a:extLst>
          </p:cNvPr>
          <p:cNvSpPr txBox="1"/>
          <p:nvPr/>
        </p:nvSpPr>
        <p:spPr>
          <a:xfrm>
            <a:off x="7567857" y="2460422"/>
            <a:ext cx="177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AI </a:t>
            </a:r>
            <a:r>
              <a:rPr lang="de-DE" sz="1200" dirty="0" err="1">
                <a:solidFill>
                  <a:schemeClr val="bg1"/>
                </a:solidFill>
              </a:rPr>
              <a:t>that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does</a:t>
            </a:r>
            <a:r>
              <a:rPr lang="de-DE" sz="1200" dirty="0">
                <a:solidFill>
                  <a:schemeClr val="bg1"/>
                </a:solidFill>
              </a:rPr>
              <a:t> SEO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amount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ranking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improvement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EE68D5-9070-DA40-AC67-21A72E1A8908}"/>
              </a:ext>
            </a:extLst>
          </p:cNvPr>
          <p:cNvSpPr txBox="1"/>
          <p:nvPr/>
        </p:nvSpPr>
        <p:spPr>
          <a:xfrm>
            <a:off x="1210614" y="3761772"/>
            <a:ext cx="419851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do not </a:t>
            </a:r>
            <a:r>
              <a:rPr lang="de-DE" dirty="0" err="1">
                <a:solidFill>
                  <a:schemeClr val="bg1"/>
                </a:solidFill>
              </a:rPr>
              <a:t>trust</a:t>
            </a:r>
            <a:r>
              <a:rPr lang="de-DE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expensive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time </a:t>
            </a:r>
            <a:r>
              <a:rPr lang="de-DE" dirty="0" err="1">
                <a:solidFill>
                  <a:schemeClr val="bg1"/>
                </a:solidFill>
              </a:rPr>
              <a:t>consuming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find SEO not transparent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endParaRPr lang="de-DE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People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willing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pay</a:t>
            </a:r>
            <a:r>
              <a:rPr lang="de-DE" dirty="0">
                <a:solidFill>
                  <a:schemeClr val="bg1"/>
                </a:solidFill>
              </a:rPr>
              <a:t> 100€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service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7D45CE-750B-3B43-ACDC-ED3F15BE9B1C}"/>
              </a:ext>
            </a:extLst>
          </p:cNvPr>
          <p:cNvSpPr txBox="1"/>
          <p:nvPr/>
        </p:nvSpPr>
        <p:spPr>
          <a:xfrm>
            <a:off x="8982643" y="4745757"/>
            <a:ext cx="106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92%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willing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provide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budget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44F919C-3838-4C4E-B741-E2BEC97FD31F}"/>
              </a:ext>
            </a:extLst>
          </p:cNvPr>
          <p:cNvSpPr txBox="1"/>
          <p:nvPr/>
        </p:nvSpPr>
        <p:spPr>
          <a:xfrm>
            <a:off x="10058400" y="4677589"/>
            <a:ext cx="871538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We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found</a:t>
            </a:r>
            <a:r>
              <a:rPr lang="de-DE" sz="1100" dirty="0">
                <a:solidFill>
                  <a:schemeClr val="bg1"/>
                </a:solidFill>
              </a:rPr>
              <a:t> 5 </a:t>
            </a:r>
            <a:r>
              <a:rPr lang="de-DE" sz="1100" dirty="0" err="1">
                <a:solidFill>
                  <a:schemeClr val="bg1"/>
                </a:solidFill>
              </a:rPr>
              <a:t>early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adopters</a:t>
            </a:r>
            <a:endParaRPr lang="de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448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27DEE-783F-304F-94B1-95D64611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adopters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E9177E-BB7B-854D-8227-2DFE983C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MemeMatch</a:t>
            </a: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98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B63CF-6C19-AE40-A052-02FD5333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- </a:t>
            </a:r>
            <a:r>
              <a:rPr lang="de-DE" dirty="0" err="1"/>
              <a:t>Monthly</a:t>
            </a:r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3E3BB85-2ACB-C141-B392-84FEFA21BCA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42938" y="3814763"/>
            <a:ext cx="1100137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479468BA-EFAA-3046-A684-7F1F7596E665}"/>
              </a:ext>
            </a:extLst>
          </p:cNvPr>
          <p:cNvSpPr/>
          <p:nvPr/>
        </p:nvSpPr>
        <p:spPr>
          <a:xfrm>
            <a:off x="507206" y="3443288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C4507E-A8D2-C941-ABEA-266A32219059}"/>
              </a:ext>
            </a:extLst>
          </p:cNvPr>
          <p:cNvSpPr txBox="1"/>
          <p:nvPr/>
        </p:nvSpPr>
        <p:spPr>
          <a:xfrm>
            <a:off x="460771" y="2844196"/>
            <a:ext cx="36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0</a:t>
            </a:r>
          </a:p>
        </p:txBody>
      </p:sp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5F6B0480-9DA7-A242-9F6D-FEA55655690E}"/>
              </a:ext>
            </a:extLst>
          </p:cNvPr>
          <p:cNvSpPr/>
          <p:nvPr/>
        </p:nvSpPr>
        <p:spPr>
          <a:xfrm>
            <a:off x="391715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4768D32-DCDD-B146-9E3A-550379FC4B53}"/>
              </a:ext>
            </a:extLst>
          </p:cNvPr>
          <p:cNvSpPr txBox="1"/>
          <p:nvPr/>
        </p:nvSpPr>
        <p:spPr>
          <a:xfrm>
            <a:off x="3500403" y="2844072"/>
            <a:ext cx="110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500$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1875AFEC-64C6-174B-A6D7-78884D746AAD}"/>
              </a:ext>
            </a:extLst>
          </p:cNvPr>
          <p:cNvSpPr/>
          <p:nvPr/>
        </p:nvSpPr>
        <p:spPr>
          <a:xfrm>
            <a:off x="7633972" y="3437537"/>
            <a:ext cx="271463" cy="371475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F5BF9-B7E9-4342-A398-F3E65A3F86A9}"/>
              </a:ext>
            </a:extLst>
          </p:cNvPr>
          <p:cNvSpPr txBox="1"/>
          <p:nvPr/>
        </p:nvSpPr>
        <p:spPr>
          <a:xfrm>
            <a:off x="7280664" y="2846243"/>
            <a:ext cx="119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2000$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5A3F5341-FB31-FA44-9E58-55C0DB744F17}"/>
              </a:ext>
            </a:extLst>
          </p:cNvPr>
          <p:cNvSpPr/>
          <p:nvPr/>
        </p:nvSpPr>
        <p:spPr>
          <a:xfrm rot="5400000">
            <a:off x="1886288" y="2661631"/>
            <a:ext cx="898351" cy="3385053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F01AB50-C5E2-454A-A14D-5F80ABA3241D}"/>
              </a:ext>
            </a:extLst>
          </p:cNvPr>
          <p:cNvSpPr txBox="1"/>
          <p:nvPr/>
        </p:nvSpPr>
        <p:spPr>
          <a:xfrm>
            <a:off x="1629485" y="4803333"/>
            <a:ext cx="141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30.77%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365D9BFA-CE91-8748-88F2-C132D85B637D}"/>
              </a:ext>
            </a:extLst>
          </p:cNvPr>
          <p:cNvSpPr/>
          <p:nvPr/>
        </p:nvSpPr>
        <p:spPr>
          <a:xfrm rot="5400000">
            <a:off x="9425565" y="2237528"/>
            <a:ext cx="898351" cy="4233260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6557CF-96B1-134F-BC73-8B4B2301D018}"/>
              </a:ext>
            </a:extLst>
          </p:cNvPr>
          <p:cNvSpPr txBox="1"/>
          <p:nvPr/>
        </p:nvSpPr>
        <p:spPr>
          <a:xfrm>
            <a:off x="9181033" y="4837636"/>
            <a:ext cx="138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24.23%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BE5C1DA-D279-3C44-A15F-23715287A03C}"/>
              </a:ext>
            </a:extLst>
          </p:cNvPr>
          <p:cNvSpPr/>
          <p:nvPr/>
        </p:nvSpPr>
        <p:spPr>
          <a:xfrm rot="5400000">
            <a:off x="5443873" y="2489097"/>
            <a:ext cx="898351" cy="3730122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4AF07BE-6CA4-944B-9BB0-0BCD31D9F4FE}"/>
              </a:ext>
            </a:extLst>
          </p:cNvPr>
          <p:cNvSpPr txBox="1"/>
          <p:nvPr/>
        </p:nvSpPr>
        <p:spPr>
          <a:xfrm>
            <a:off x="5390719" y="4837636"/>
            <a:ext cx="100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374783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ED211-A426-E349-A989-248C51C5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do Companies Charge </a:t>
            </a:r>
            <a:r>
              <a:rPr lang="de-DE" dirty="0" err="1"/>
              <a:t>for</a:t>
            </a:r>
            <a:r>
              <a:rPr lang="de-DE" dirty="0"/>
              <a:t> SEO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5BCEFA-9692-CB44-B96C-EAD76D1C8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Per Project</a:t>
            </a:r>
          </a:p>
          <a:p>
            <a:r>
              <a:rPr lang="de-DE" dirty="0"/>
              <a:t>52.32% </a:t>
            </a:r>
            <a:r>
              <a:rPr lang="de-DE" dirty="0" err="1"/>
              <a:t>charge</a:t>
            </a:r>
            <a:r>
              <a:rPr lang="de-DE" dirty="0"/>
              <a:t> 1000$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r>
              <a:rPr lang="de-DE" dirty="0"/>
              <a:t>69.54% </a:t>
            </a:r>
            <a:r>
              <a:rPr lang="de-DE" dirty="0" err="1"/>
              <a:t>charge</a:t>
            </a:r>
            <a:r>
              <a:rPr lang="de-DE" dirty="0"/>
              <a:t> 2000$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endParaRPr lang="de-DE" dirty="0"/>
          </a:p>
          <a:p>
            <a:r>
              <a:rPr lang="de-DE" dirty="0"/>
              <a:t>30.46%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2000$</a:t>
            </a:r>
          </a:p>
        </p:txBody>
      </p:sp>
    </p:spTree>
    <p:extLst>
      <p:ext uri="{BB962C8B-B14F-4D97-AF65-F5344CB8AC3E}">
        <p14:creationId xmlns:p14="http://schemas.microsoft.com/office/powerpoint/2010/main" val="522541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{920C27A5-15AB-EA47-B4E8-7EA4BD4720A0}tf10001122</Template>
  <TotalTime>0</TotalTime>
  <Words>3638</Words>
  <Application>Microsoft Macintosh PowerPoint</Application>
  <PresentationFormat>Breitbild</PresentationFormat>
  <Paragraphs>579</Paragraphs>
  <Slides>74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0" baseType="lpstr">
      <vt:lpstr>Arial</vt:lpstr>
      <vt:lpstr>Eurostile</vt:lpstr>
      <vt:lpstr>Trebuchet MS</vt:lpstr>
      <vt:lpstr>Tw Cen MT</vt:lpstr>
      <vt:lpstr>Wingdings</vt:lpstr>
      <vt:lpstr>Schaltkreis</vt:lpstr>
      <vt:lpstr>PowerPoint-Präsentation</vt:lpstr>
      <vt:lpstr>The Product</vt:lpstr>
      <vt:lpstr>The problem we Solve</vt:lpstr>
      <vt:lpstr>How has it been Solved in the Past</vt:lpstr>
      <vt:lpstr>How much do Companies Charge for SEO</vt:lpstr>
      <vt:lpstr>Put it to figures - Hourly</vt:lpstr>
      <vt:lpstr>How much do Companies Charge for SEO</vt:lpstr>
      <vt:lpstr>Put it to figures - Monthly</vt:lpstr>
      <vt:lpstr>How much do Companies Charge for SEO</vt:lpstr>
      <vt:lpstr>Put it to figures – per project</vt:lpstr>
      <vt:lpstr>SEO Business models</vt:lpstr>
      <vt:lpstr>Take aways</vt:lpstr>
      <vt:lpstr>How many Companies do spend on SEO</vt:lpstr>
      <vt:lpstr>Why so few?</vt:lpstr>
      <vt:lpstr>Is seo still a market for us?</vt:lpstr>
      <vt:lpstr>Who is our customer?</vt:lpstr>
      <vt:lpstr>Are they really our Customers?</vt:lpstr>
      <vt:lpstr>How important is seo?</vt:lpstr>
      <vt:lpstr>Top Reasons for not using seo</vt:lpstr>
      <vt:lpstr>AI Concerns</vt:lpstr>
      <vt:lpstr>Top Reasons to consider the Use of SEO</vt:lpstr>
      <vt:lpstr>PowerPoint-Präsentation</vt:lpstr>
      <vt:lpstr>PowerPoint-Präsentation</vt:lpstr>
      <vt:lpstr>PowerPoint-Präsentation</vt:lpstr>
      <vt:lpstr>PowerPoint-Präsentation</vt:lpstr>
      <vt:lpstr>What‘s next?</vt:lpstr>
      <vt:lpstr>What is our niche market?</vt:lpstr>
      <vt:lpstr>What is our niche market?</vt:lpstr>
      <vt:lpstr>Why this niche?</vt:lpstr>
      <vt:lpstr>Is there still a Market in our Niche?</vt:lpstr>
      <vt:lpstr>Top Reasons Company isn‘t investing in SEO</vt:lpstr>
      <vt:lpstr>What is the maximum Amount your Company Could Spend on SEO in a month?</vt:lpstr>
      <vt:lpstr>PowerPoint-Präsentation</vt:lpstr>
      <vt:lpstr>PowerPoint-Präsentation</vt:lpstr>
      <vt:lpstr>What is our ideal early Adopter?</vt:lpstr>
      <vt:lpstr>PowerPoint-Präsentation</vt:lpstr>
      <vt:lpstr>SMArt Goals</vt:lpstr>
      <vt:lpstr>NeXt Week </vt:lpstr>
      <vt:lpstr>PowerPoint-Präsentation</vt:lpstr>
      <vt:lpstr>The Product</vt:lpstr>
      <vt:lpstr>The problem we Solve</vt:lpstr>
      <vt:lpstr>Which Hypothesis did we have?</vt:lpstr>
      <vt:lpstr>Hypothesis</vt:lpstr>
      <vt:lpstr>Which Experiments did we Run?</vt:lpstr>
      <vt:lpstr>Experiments</vt:lpstr>
      <vt:lpstr>Lean canvas</vt:lpstr>
      <vt:lpstr>Customer journey map</vt:lpstr>
      <vt:lpstr>AARRR</vt:lpstr>
      <vt:lpstr>Landing Page</vt:lpstr>
      <vt:lpstr>Survey 1</vt:lpstr>
      <vt:lpstr>Survey 2</vt:lpstr>
      <vt:lpstr>Directly contacting</vt:lpstr>
      <vt:lpstr>Directly contacting</vt:lpstr>
      <vt:lpstr>Persona</vt:lpstr>
      <vt:lpstr>Research</vt:lpstr>
      <vt:lpstr>What did we learn from it?</vt:lpstr>
      <vt:lpstr>Learnings</vt:lpstr>
      <vt:lpstr>What did Our Pivots Look like?</vt:lpstr>
      <vt:lpstr>Pivots</vt:lpstr>
      <vt:lpstr>PowerPoint-Präsentation</vt:lpstr>
      <vt:lpstr>What Influence did this have on our lean Canvas?</vt:lpstr>
      <vt:lpstr>PowerPoint-Präsentation</vt:lpstr>
      <vt:lpstr>PowerPoint-Präsentation</vt:lpstr>
      <vt:lpstr>PowerPoint-Präsentation</vt:lpstr>
      <vt:lpstr>PowerPoint-Präsentation</vt:lpstr>
      <vt:lpstr>WhICh hypothesis did we validate and how?</vt:lpstr>
      <vt:lpstr>PowerPoint-Präsentation</vt:lpstr>
      <vt:lpstr>Persona</vt:lpstr>
      <vt:lpstr>Are we able to find early adopters?</vt:lpstr>
      <vt:lpstr>Social media Channels</vt:lpstr>
      <vt:lpstr>Social Media Influence</vt:lpstr>
      <vt:lpstr>PowerPoint-Präsentation</vt:lpstr>
      <vt:lpstr>PowerPoint-Präsentation</vt:lpstr>
      <vt:lpstr>Our early adopters are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Karim Ghany</dc:creator>
  <cp:lastModifiedBy>Karim Ghany</cp:lastModifiedBy>
  <cp:revision>71</cp:revision>
  <dcterms:created xsi:type="dcterms:W3CDTF">2019-03-11T19:33:12Z</dcterms:created>
  <dcterms:modified xsi:type="dcterms:W3CDTF">2019-06-12T00:36:58Z</dcterms:modified>
</cp:coreProperties>
</file>